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notesSlides/notesSlide16.xml" ContentType="application/vnd.openxmlformats-officedocument.presentationml.notesSlide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ppt/notesSlides/notesSlide4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17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7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724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31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914400" y="146304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6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· </a:t>
            </a:r>
            <a:r>
              <a:rPr lang="hr-HR" sz="1400" b="1" kern="0" spc="6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</a:t>
            </a:r>
            <a:r>
              <a:rPr lang="en-US" sz="1400" b="1" kern="0" spc="6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· 2026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14400" y="1965960"/>
            <a:ext cx="105156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2026 European Training Requirements in Rheumatology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14400" y="384048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r-HR" sz="2200" i="1" dirty="0">
                <a:solidFill>
                  <a:srgbClr val="D6EAF8"/>
                </a:solidFill>
                <a:latin typeface="Georgia" pitchFamily="34" charset="0"/>
              </a:rPr>
              <a:t>Prof. Miroslav Mayer 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914400" y="4754880"/>
            <a:ext cx="3657600" cy="0"/>
          </a:xfrm>
          <a:prstGeom prst="line">
            <a:avLst/>
          </a:prstGeom>
          <a:noFill/>
          <a:ln w="1905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6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— Members' Meeting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D6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Prague · </a:t>
            </a:r>
            <a:r>
              <a:rPr lang="hr-HR" sz="1600" dirty="0">
                <a:solidFill>
                  <a:srgbClr val="D6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</a:t>
            </a:r>
            <a:r>
              <a:rPr lang="en-US" sz="1600" dirty="0">
                <a:solidFill>
                  <a:srgbClr val="D6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14400" y="62636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Working Group</a:t>
            </a:r>
            <a:endParaRPr lang="en-US" sz="1100" dirty="0"/>
          </a:p>
        </p:txBody>
      </p:sp>
      <p:pic>
        <p:nvPicPr>
          <p:cNvPr id="12" name="Slika 11" descr="uems.eu">
            <a:extLst>
              <a:ext uri="{FF2B5EF4-FFF2-40B4-BE49-F238E27FC236}">
                <a16:creationId xmlns:a16="http://schemas.microsoft.com/office/drawing/2014/main" id="{C57B73CA-0FFF-2A9A-0FFF-701943CE3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424" y="0"/>
            <a:ext cx="5842576" cy="10528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A72E43A-2FC3-43A9-8E8E-0BF749E66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64A991F6-8200-CE36-7B9B-C2AAC9FE58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65" r="57158" b="2"/>
          <a:stretch>
            <a:fillRect/>
          </a:stretch>
        </p:blipFill>
        <p:spPr>
          <a:xfrm rot="5400000">
            <a:off x="307073" y="-307073"/>
            <a:ext cx="3388893" cy="4003039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2AFE2012-F182-F4DC-B8A5-7F223F1B3C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031" r="22746" b="-2"/>
          <a:stretch>
            <a:fillRect/>
          </a:stretch>
        </p:blipFill>
        <p:spPr>
          <a:xfrm>
            <a:off x="20" y="3469102"/>
            <a:ext cx="4003019" cy="3388893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B11BB327-BC66-7AA8-CE12-79483087D9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0126" b="-2"/>
          <a:stretch>
            <a:fillRect/>
          </a:stretch>
        </p:blipFill>
        <p:spPr>
          <a:xfrm rot="5400000">
            <a:off x="2672502" y="1421976"/>
            <a:ext cx="6858000" cy="4014047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756CA306-AB73-DF72-8602-8EC3810EC7B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068" r="30209"/>
          <a:stretch>
            <a:fillRect/>
          </a:stretch>
        </p:blipFill>
        <p:spPr>
          <a:xfrm>
            <a:off x="8188960" y="10"/>
            <a:ext cx="4003039" cy="3383270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1E85B973-8C35-BFF8-9064-B395AA2A223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60314" b="1"/>
          <a:stretch>
            <a:fillRect/>
          </a:stretch>
        </p:blipFill>
        <p:spPr>
          <a:xfrm>
            <a:off x="8176429" y="2530631"/>
            <a:ext cx="4014048" cy="432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08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2014.21 to 2026 — a different document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548640" y="1828800"/>
            <a:ext cx="5440680" cy="4206240"/>
          </a:xfrm>
          <a:prstGeom prst="rect">
            <a:avLst/>
          </a:prstGeom>
          <a:solidFill>
            <a:srgbClr val="EEF4FA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0" name="Shape 8"/>
          <p:cNvSpPr/>
          <p:nvPr/>
        </p:nvSpPr>
        <p:spPr>
          <a:xfrm>
            <a:off x="548640" y="1828800"/>
            <a:ext cx="5440680" cy="502920"/>
          </a:xfrm>
          <a:prstGeom prst="rect">
            <a:avLst/>
          </a:prstGeom>
          <a:solidFill>
            <a:srgbClr val="6B7B8C"/>
          </a:solidFill>
          <a:ln w="12700">
            <a:solidFill>
              <a:srgbClr val="6B7B8C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1" name="Text 9"/>
          <p:cNvSpPr/>
          <p:nvPr/>
        </p:nvSpPr>
        <p:spPr>
          <a:xfrm>
            <a:off x="685800" y="18288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2014.21  ·  the previous ETR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77240" y="2468880"/>
            <a:ext cx="50749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Knowledge-and-skills syllabus model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Topic-based curriculum, no EPAs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assessment guidance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Trainer requirements briefly stated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assurance largely deferred to NMCAs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transitional-care framework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Inclusivity not addressed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2200" y="1828800"/>
            <a:ext cx="5440680" cy="4206240"/>
          </a:xfrm>
          <a:prstGeom prst="rect">
            <a:avLst/>
          </a:prstGeom>
          <a:solidFill>
            <a:srgbClr val="FFFFFF"/>
          </a:solidFill>
          <a:ln w="1905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4" name="Shape 12"/>
          <p:cNvSpPr/>
          <p:nvPr/>
        </p:nvSpPr>
        <p:spPr>
          <a:xfrm>
            <a:off x="6172200" y="1828800"/>
            <a:ext cx="5440680" cy="50292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5" name="Text 13"/>
          <p:cNvSpPr/>
          <p:nvPr/>
        </p:nvSpPr>
        <p:spPr>
          <a:xfrm>
            <a:off x="6309360" y="18288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2026  ·  the new ETR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400800" y="2468880"/>
            <a:ext cx="50749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Competency-based architecture (CBME)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EPAs as the primary instrument of assessment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EULAR–UEMS 7 domains × CanMEDS 7 roles, fully mapped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 — trainer roles (4) and competencies (7 domains)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IV — full quality assurance framework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Transitional care embedded (Part I §1.1.5 + EPA 7)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Inclusivity appendix grounded in UEMS 2024.13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FRAMEWORK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to the UEMS 2025 template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178308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2026 ETR follows the UEMS 2025 ETR template (UEMS 2025.07 Terms of Reference) and is anchored in the UEMS Charter family.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8640" y="2788920"/>
            <a:ext cx="58521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r>
              <a:rPr lang="hr-HR" sz="1150" b="1" dirty="0" err="1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</a:t>
            </a:r>
            <a:r>
              <a:rPr lang="en-US" sz="1150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-Part structure</a:t>
            </a:r>
            <a:endParaRPr lang="en-US" sz="1150" dirty="0"/>
          </a:p>
          <a:p>
            <a:pPr marL="685800" lvl="1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 — Trainee  ·  Part II — Trainer  ·  Part III — Training Institution  ·  Part IV — Quality  </a:t>
            </a:r>
            <a:r>
              <a:rPr lang="hr-HR" sz="1150" dirty="0" err="1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</a:t>
            </a:r>
            <a:r>
              <a:rPr lang="hr-HR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Enhancement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Appendices + new Appendix 6</a:t>
            </a:r>
            <a:endParaRPr lang="en-US" sz="1150" dirty="0"/>
          </a:p>
          <a:p>
            <a:pPr marL="685800" lvl="1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Conditions list · Logbook · EPA descriptions · Supporting trainees · EPA × Knowledge matrix · Inclusivity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Pan-European compatibility</a:t>
            </a:r>
            <a:endParaRPr lang="en-US" sz="1150" dirty="0"/>
          </a:p>
          <a:p>
            <a:pPr marL="685800" lvl="1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UK-specific terms (ARCP, CCT, GPC, ACAT, QIPAT) replaced with NMCA-level equivalents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Five-yearly revision cycle</a:t>
            </a:r>
            <a:endParaRPr lang="en-US" sz="1150" dirty="0"/>
          </a:p>
          <a:p>
            <a:pPr marL="685800" lvl="1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UEMS 2025.07 ToR — built into Part IV §7.3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949440" y="178308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Underpinning UEMS source documents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949440" y="2167128"/>
            <a:ext cx="4572000" cy="45720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3" name="Shape 11"/>
          <p:cNvSpPr/>
          <p:nvPr/>
        </p:nvSpPr>
        <p:spPr>
          <a:xfrm>
            <a:off x="6949440" y="2167128"/>
            <a:ext cx="73152" cy="45720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4" name="Text 12"/>
          <p:cNvSpPr/>
          <p:nvPr/>
        </p:nvSpPr>
        <p:spPr>
          <a:xfrm>
            <a:off x="7114032" y="2167128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Charter on Specialist Training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0378440" y="216712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1993, rev. 2007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949440" y="2651760"/>
            <a:ext cx="4572000" cy="45720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7" name="Shape 15"/>
          <p:cNvSpPr/>
          <p:nvPr/>
        </p:nvSpPr>
        <p:spPr>
          <a:xfrm>
            <a:off x="6949440" y="2651760"/>
            <a:ext cx="73152" cy="45720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8" name="Text 16"/>
          <p:cNvSpPr/>
          <p:nvPr/>
        </p:nvSpPr>
        <p:spPr>
          <a:xfrm>
            <a:off x="7114032" y="2651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Charter on Quality Assurance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10378440" y="265176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1996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949440" y="3136392"/>
            <a:ext cx="4572000" cy="45720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1" name="Shape 19"/>
          <p:cNvSpPr/>
          <p:nvPr/>
        </p:nvSpPr>
        <p:spPr>
          <a:xfrm>
            <a:off x="6949440" y="3136392"/>
            <a:ext cx="73152" cy="45720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2" name="Text 20"/>
          <p:cNvSpPr/>
          <p:nvPr/>
        </p:nvSpPr>
        <p:spPr>
          <a:xfrm>
            <a:off x="7114032" y="3136392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Charter on Visitation of Training Centres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10378440" y="3136392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1997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949440" y="3621024"/>
            <a:ext cx="4572000" cy="45720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5" name="Shape 23"/>
          <p:cNvSpPr/>
          <p:nvPr/>
        </p:nvSpPr>
        <p:spPr>
          <a:xfrm>
            <a:off x="6949440" y="3621024"/>
            <a:ext cx="73152" cy="45720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6" name="Text 24"/>
          <p:cNvSpPr/>
          <p:nvPr/>
        </p:nvSpPr>
        <p:spPr>
          <a:xfrm>
            <a:off x="7114032" y="3621024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 Declaration / CPD Charter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10378440" y="3621024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2001 / 2024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949440" y="4105656"/>
            <a:ext cx="4572000" cy="45720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9" name="Shape 27"/>
          <p:cNvSpPr/>
          <p:nvPr/>
        </p:nvSpPr>
        <p:spPr>
          <a:xfrm>
            <a:off x="6949440" y="4105656"/>
            <a:ext cx="73152" cy="45720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0" name="Text 28"/>
          <p:cNvSpPr/>
          <p:nvPr/>
        </p:nvSpPr>
        <p:spPr>
          <a:xfrm>
            <a:off x="7114032" y="4105656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Promoting Good Medical Care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10378440" y="4105656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2004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949440" y="4590288"/>
            <a:ext cx="4572000" cy="45720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3" name="Shape 31"/>
          <p:cNvSpPr/>
          <p:nvPr/>
        </p:nvSpPr>
        <p:spPr>
          <a:xfrm>
            <a:off x="6949440" y="4590288"/>
            <a:ext cx="73152" cy="45720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4" name="Text 32"/>
          <p:cNvSpPr/>
          <p:nvPr/>
        </p:nvSpPr>
        <p:spPr>
          <a:xfrm>
            <a:off x="7114032" y="4590288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2006/19 — Assessment Policy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10378440" y="459028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2006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6949440" y="5074920"/>
            <a:ext cx="4572000" cy="45720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7" name="Shape 35"/>
          <p:cNvSpPr/>
          <p:nvPr/>
        </p:nvSpPr>
        <p:spPr>
          <a:xfrm>
            <a:off x="6949440" y="5074920"/>
            <a:ext cx="73152" cy="45720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8" name="Text 36"/>
          <p:cNvSpPr/>
          <p:nvPr/>
        </p:nvSpPr>
        <p:spPr>
          <a:xfrm>
            <a:off x="7114032" y="50749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2024.13 — Quality Indicators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10378440" y="507492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6949440" y="5559552"/>
            <a:ext cx="4572000" cy="45720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1" name="Shape 39"/>
          <p:cNvSpPr/>
          <p:nvPr/>
        </p:nvSpPr>
        <p:spPr>
          <a:xfrm>
            <a:off x="6949440" y="5559552"/>
            <a:ext cx="73152" cy="45720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2" name="Text 40"/>
          <p:cNvSpPr/>
          <p:nvPr/>
        </p:nvSpPr>
        <p:spPr>
          <a:xfrm>
            <a:off x="7114032" y="5559552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2025.07 — ETR Terms of Reference</a:t>
            </a:r>
            <a:endParaRPr lang="en-US" sz="1050" dirty="0"/>
          </a:p>
        </p:txBody>
      </p:sp>
      <p:sp>
        <p:nvSpPr>
          <p:cNvPr id="43" name="Text 41"/>
          <p:cNvSpPr/>
          <p:nvPr/>
        </p:nvSpPr>
        <p:spPr>
          <a:xfrm>
            <a:off x="10378440" y="5559552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EULAR – UEMS COOPERATION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Education aligned across the two pillars of European rheumatology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178308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organisations, one pan-European training architecture — increasingly converged through joint standards and shared infrastructure.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2468880"/>
            <a:ext cx="352044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1" name="Shape 9"/>
          <p:cNvSpPr/>
          <p:nvPr/>
        </p:nvSpPr>
        <p:spPr>
          <a:xfrm>
            <a:off x="548640" y="2468880"/>
            <a:ext cx="3520440" cy="9144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2" name="Text 10"/>
          <p:cNvSpPr/>
          <p:nvPr/>
        </p:nvSpPr>
        <p:spPr>
          <a:xfrm>
            <a:off x="731520" y="265176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EULAR · the academic pillar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3035808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Standards · Recommendations · Schools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77240" y="3429000"/>
            <a:ext cx="3108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EULAR School of Rheumatology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EULAR Online Course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EULAR portfolio (van Onna 2021)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EULAR clinical recommendations (RA · SLE · vasculitis · transition · pregnancy)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 — patient organisations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297680" y="2468880"/>
            <a:ext cx="352044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6" name="Shape 14"/>
          <p:cNvSpPr/>
          <p:nvPr/>
        </p:nvSpPr>
        <p:spPr>
          <a:xfrm>
            <a:off x="4297680" y="2468880"/>
            <a:ext cx="3520440" cy="9144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7" name="Text 15"/>
          <p:cNvSpPr/>
          <p:nvPr/>
        </p:nvSpPr>
        <p:spPr>
          <a:xfrm>
            <a:off x="4480560" y="265176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EULAR – UEMS standards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80560" y="3035808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i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2023 reference document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526280" y="3429000"/>
            <a:ext cx="3108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Alunno et al. ARD 2023; 82(8):1107–13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Seven competency domains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named competencies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Adopted as the European reference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Anchors EULAR examination &amp; UEMS ETR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046720" y="2468880"/>
            <a:ext cx="352044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1" name="Shape 19"/>
          <p:cNvSpPr/>
          <p:nvPr/>
        </p:nvSpPr>
        <p:spPr>
          <a:xfrm>
            <a:off x="8046720" y="2468880"/>
            <a:ext cx="3520440" cy="9144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2" name="Text 20"/>
          <p:cNvSpPr/>
          <p:nvPr/>
        </p:nvSpPr>
        <p:spPr>
          <a:xfrm>
            <a:off x="8229600" y="265176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· the regulatory pillar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229600" y="3035808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i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ETRs · Charters · Quality indicators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8275320" y="3429000"/>
            <a:ext cx="3108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European Board of Rheumatology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2014.21 → ETR 2026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indicators (UEMS 2024.13)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Cross-border recognition (Dir. 2005/36/EC)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069080" y="4160520"/>
            <a:ext cx="228600" cy="0"/>
          </a:xfrm>
          <a:prstGeom prst="line">
            <a:avLst/>
          </a:prstGeom>
          <a:noFill/>
          <a:ln w="31750">
            <a:solidFill>
              <a:srgbClr val="E8A33D"/>
            </a:solidFill>
            <a:prstDash val="solid"/>
            <a:tailEnd type="triangle"/>
          </a:ln>
        </p:spPr>
        <p:txBody>
          <a:bodyPr/>
          <a:lstStyle/>
          <a:p>
            <a:endParaRPr lang="hr-HR"/>
          </a:p>
        </p:txBody>
      </p:sp>
      <p:sp>
        <p:nvSpPr>
          <p:cNvPr id="26" name="Shape 24"/>
          <p:cNvSpPr/>
          <p:nvPr/>
        </p:nvSpPr>
        <p:spPr>
          <a:xfrm>
            <a:off x="7818120" y="4160520"/>
            <a:ext cx="228600" cy="0"/>
          </a:xfrm>
          <a:prstGeom prst="line">
            <a:avLst/>
          </a:prstGeom>
          <a:noFill/>
          <a:ln w="31750">
            <a:solidFill>
              <a:srgbClr val="E8A33D"/>
            </a:solidFill>
            <a:prstDash val="solid"/>
            <a:headEnd type="triangle"/>
          </a:ln>
        </p:spPr>
        <p:txBody>
          <a:bodyPr/>
          <a:lstStyle/>
          <a:p>
            <a:endParaRPr lang="hr-HR"/>
          </a:p>
        </p:txBody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BASE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publications that shaped the new ETR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548640" y="1691640"/>
            <a:ext cx="5486400" cy="109728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0" name="Shape 8"/>
          <p:cNvSpPr/>
          <p:nvPr/>
        </p:nvSpPr>
        <p:spPr>
          <a:xfrm>
            <a:off x="548640" y="1691640"/>
            <a:ext cx="73152" cy="109728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1" name="Text 9"/>
          <p:cNvSpPr/>
          <p:nvPr/>
        </p:nvSpPr>
        <p:spPr>
          <a:xfrm>
            <a:off x="713232" y="173736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FRAMEWORK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13232" y="1929384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CanMEDS 2015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713232" y="219456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Frank, Snell, Sherbino — Royal College of Physicians and Surgeons of Canada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13232" y="2404872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Defines the seven physician roles. Adopted as the cross-cutting role architecture in Part I §1.2.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217920" y="1691640"/>
            <a:ext cx="5486400" cy="109728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6" name="Shape 14"/>
          <p:cNvSpPr/>
          <p:nvPr/>
        </p:nvSpPr>
        <p:spPr>
          <a:xfrm>
            <a:off x="6217920" y="1691640"/>
            <a:ext cx="73152" cy="109728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7" name="Text 15"/>
          <p:cNvSpPr/>
          <p:nvPr/>
        </p:nvSpPr>
        <p:spPr>
          <a:xfrm>
            <a:off x="6382512" y="173736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THEORY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382512" y="1929384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Cate 2005 / 2016 · AMEE Guide 99 (2015)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382512" y="219456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Educ 39 · Acad Med 91 · Med Teach 37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382512" y="2404872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Gives us EPAs and the supervision-level (entrustment) scale. Anchors Appendix 3 and the EPA × Knowledge matrix.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48640" y="2880360"/>
            <a:ext cx="5486400" cy="109728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2" name="Shape 20"/>
          <p:cNvSpPr/>
          <p:nvPr/>
        </p:nvSpPr>
        <p:spPr>
          <a:xfrm>
            <a:off x="548640" y="2880360"/>
            <a:ext cx="73152" cy="109728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3" name="Text 21"/>
          <p:cNvSpPr/>
          <p:nvPr/>
        </p:nvSpPr>
        <p:spPr>
          <a:xfrm>
            <a:off x="713232" y="292608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EUROPEAN STANDARD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13232" y="3118104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EULAR–UEMS standards (2023)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713232" y="338328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Alunno et al. Ann Rheum Dis 2023; 82(8):1107–1113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13232" y="3593592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seven domains, 28 competencies. The European reference standard for our content scope.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6217920" y="2880360"/>
            <a:ext cx="5486400" cy="109728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8" name="Shape 26"/>
          <p:cNvSpPr/>
          <p:nvPr/>
        </p:nvSpPr>
        <p:spPr>
          <a:xfrm>
            <a:off x="6217920" y="2880360"/>
            <a:ext cx="73152" cy="109728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9" name="Text 27"/>
          <p:cNvSpPr/>
          <p:nvPr/>
        </p:nvSpPr>
        <p:spPr>
          <a:xfrm>
            <a:off x="6382512" y="292608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6382512" y="3118104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EULAR PtC on assessment (2019)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6382512" y="338328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Sivera et al. Ann Rheum Dis 2021; 80(1):65–70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6382512" y="3593592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Defines the workplace-based assessment toolkit (mini-CEX, DOPS, CbD, MSF, PS) used in Part I §2.4.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548640" y="4069080"/>
            <a:ext cx="5486400" cy="109728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4" name="Shape 32"/>
          <p:cNvSpPr/>
          <p:nvPr/>
        </p:nvSpPr>
        <p:spPr>
          <a:xfrm>
            <a:off x="548640" y="4069080"/>
            <a:ext cx="73152" cy="109728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5" name="Text 33"/>
          <p:cNvSpPr/>
          <p:nvPr/>
        </p:nvSpPr>
        <p:spPr>
          <a:xfrm>
            <a:off x="713232" y="411480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713232" y="4306824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EULAR Portfolio for Rheumatology training (2021)</a:t>
            </a:r>
            <a:endParaRPr lang="en-US" sz="1250" dirty="0"/>
          </a:p>
        </p:txBody>
      </p:sp>
      <p:sp>
        <p:nvSpPr>
          <p:cNvPr id="37" name="Text 35"/>
          <p:cNvSpPr/>
          <p:nvPr/>
        </p:nvSpPr>
        <p:spPr>
          <a:xfrm>
            <a:off x="713232" y="457200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 Onna et al. RMD Open 2021; 7(2):e001684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713232" y="4782312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Concrete portfolio model — anchors Part I §2.4 and the trainee progression process.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6217920" y="4069080"/>
            <a:ext cx="5486400" cy="109728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0" name="Shape 38"/>
          <p:cNvSpPr/>
          <p:nvPr/>
        </p:nvSpPr>
        <p:spPr>
          <a:xfrm>
            <a:off x="6217920" y="4069080"/>
            <a:ext cx="73152" cy="109728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1" name="Text 39"/>
          <p:cNvSpPr/>
          <p:nvPr/>
        </p:nvSpPr>
        <p:spPr>
          <a:xfrm>
            <a:off x="6382512" y="411480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EVIDENCE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6382512" y="4306824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Strategies for competence assessment (2020)</a:t>
            </a:r>
            <a:endParaRPr lang="en-US" sz="1250" dirty="0"/>
          </a:p>
        </p:txBody>
      </p:sp>
      <p:sp>
        <p:nvSpPr>
          <p:cNvPr id="43" name="Text 41"/>
          <p:cNvSpPr/>
          <p:nvPr/>
        </p:nvSpPr>
        <p:spPr>
          <a:xfrm>
            <a:off x="6382512" y="457200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Najm et al. RMD Open 2020; 6(2):e001183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6382512" y="4782312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Qualitative evidence on what works in European rheumatology assessment — informs Part I §2.4 design.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548640" y="5257800"/>
            <a:ext cx="5486400" cy="109728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6" name="Shape 44"/>
          <p:cNvSpPr/>
          <p:nvPr/>
        </p:nvSpPr>
        <p:spPr>
          <a:xfrm>
            <a:off x="548640" y="5257800"/>
            <a:ext cx="73152" cy="109728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7" name="Text 45"/>
          <p:cNvSpPr/>
          <p:nvPr/>
        </p:nvSpPr>
        <p:spPr>
          <a:xfrm>
            <a:off x="713232" y="530352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STANDARD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713232" y="5495544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WFME Global Standards for PGME — 2023 Revision</a:t>
            </a:r>
            <a:endParaRPr lang="en-US" sz="1250" dirty="0"/>
          </a:p>
        </p:txBody>
      </p:sp>
      <p:sp>
        <p:nvSpPr>
          <p:cNvPr id="49" name="Text 47"/>
          <p:cNvSpPr/>
          <p:nvPr/>
        </p:nvSpPr>
        <p:spPr>
          <a:xfrm>
            <a:off x="713232" y="576072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Federation for Medical Education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713232" y="5971032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global quality benchmark. Anchors Part IV (Quality Assurance and Quality Enhancement).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6217920" y="5257800"/>
            <a:ext cx="5486400" cy="109728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52" name="Shape 50"/>
          <p:cNvSpPr/>
          <p:nvPr/>
        </p:nvSpPr>
        <p:spPr>
          <a:xfrm>
            <a:off x="6217920" y="5257800"/>
            <a:ext cx="73152" cy="109728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53" name="Text 51"/>
          <p:cNvSpPr/>
          <p:nvPr/>
        </p:nvSpPr>
        <p:spPr>
          <a:xfrm>
            <a:off x="6382512" y="530352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TRANSITION</a:t>
            </a:r>
            <a:endParaRPr lang="en-US" sz="900" dirty="0"/>
          </a:p>
        </p:txBody>
      </p:sp>
      <p:sp>
        <p:nvSpPr>
          <p:cNvPr id="54" name="Text 52"/>
          <p:cNvSpPr/>
          <p:nvPr/>
        </p:nvSpPr>
        <p:spPr>
          <a:xfrm>
            <a:off x="6382512" y="5495544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EULAR/PReS transitional care recommendations (2017)</a:t>
            </a:r>
            <a:endParaRPr lang="en-US" sz="1250" dirty="0"/>
          </a:p>
        </p:txBody>
      </p:sp>
      <p:sp>
        <p:nvSpPr>
          <p:cNvPr id="55" name="Text 53"/>
          <p:cNvSpPr/>
          <p:nvPr/>
        </p:nvSpPr>
        <p:spPr>
          <a:xfrm>
            <a:off x="6382512" y="576072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Foster et al. Ann Rheum Dis 2017; 76(4):639–646</a:t>
            </a:r>
            <a:endParaRPr lang="en-US" sz="1000" dirty="0"/>
          </a:p>
        </p:txBody>
      </p:sp>
      <p:sp>
        <p:nvSpPr>
          <p:cNvPr id="56" name="Text 54"/>
          <p:cNvSpPr/>
          <p:nvPr/>
        </p:nvSpPr>
        <p:spPr>
          <a:xfrm>
            <a:off x="6382512" y="5971032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basis of EPA 7 and the structural commitment to transitional care in Part I §1.1.5.</a:t>
            </a:r>
            <a:endParaRPr lang="en-US" sz="1050" dirty="0"/>
          </a:p>
        </p:txBody>
      </p:sp>
      <p:sp>
        <p:nvSpPr>
          <p:cNvPr id="57" name="Text 5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58" name="Text 56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CANMEDS 2015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Seven roles, one rheumatologist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219456" y="1828800"/>
            <a:ext cx="1572768" cy="219456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0" name="Shape 8"/>
          <p:cNvSpPr/>
          <p:nvPr/>
        </p:nvSpPr>
        <p:spPr>
          <a:xfrm>
            <a:off x="685800" y="2057400"/>
            <a:ext cx="640080" cy="640080"/>
          </a:xfrm>
          <a:prstGeom prst="ellipse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" y="2212848"/>
            <a:ext cx="329184" cy="329184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274320" y="27889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Expert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310896" y="3154680"/>
            <a:ext cx="13898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D6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Diagnosis, management, evidence-based care of RMDs (central role)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1911096" y="1828800"/>
            <a:ext cx="1572768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5" name="Shape 12"/>
          <p:cNvSpPr/>
          <p:nvPr/>
        </p:nvSpPr>
        <p:spPr>
          <a:xfrm>
            <a:off x="2377440" y="2057400"/>
            <a:ext cx="640080" cy="640080"/>
          </a:xfrm>
          <a:prstGeom prst="ellipse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2888" y="2212848"/>
            <a:ext cx="329184" cy="329184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965960" y="27889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Communicator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2002536" y="3154680"/>
            <a:ext cx="13898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· family · MDT — across long-term care</a:t>
            </a:r>
            <a:endParaRPr lang="en-US" sz="950" dirty="0"/>
          </a:p>
        </p:txBody>
      </p:sp>
      <p:sp>
        <p:nvSpPr>
          <p:cNvPr id="19" name="Shape 15"/>
          <p:cNvSpPr/>
          <p:nvPr/>
        </p:nvSpPr>
        <p:spPr>
          <a:xfrm>
            <a:off x="3602736" y="1828800"/>
            <a:ext cx="1572768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0" name="Shape 16"/>
          <p:cNvSpPr/>
          <p:nvPr/>
        </p:nvSpPr>
        <p:spPr>
          <a:xfrm>
            <a:off x="4069080" y="2057400"/>
            <a:ext cx="640080" cy="640080"/>
          </a:xfrm>
          <a:prstGeom prst="ellipse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4528" y="2212848"/>
            <a:ext cx="329184" cy="329184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3657600" y="27889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Collaborator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3694176" y="3154680"/>
            <a:ext cx="13898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MDT-based and shared-care practice; primary-care interface</a:t>
            </a:r>
            <a:endParaRPr lang="en-US" sz="950" dirty="0"/>
          </a:p>
        </p:txBody>
      </p:sp>
      <p:sp>
        <p:nvSpPr>
          <p:cNvPr id="24" name="Shape 19"/>
          <p:cNvSpPr/>
          <p:nvPr/>
        </p:nvSpPr>
        <p:spPr>
          <a:xfrm>
            <a:off x="5294376" y="1828800"/>
            <a:ext cx="1572768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5" name="Shape 20"/>
          <p:cNvSpPr/>
          <p:nvPr/>
        </p:nvSpPr>
        <p:spPr>
          <a:xfrm>
            <a:off x="5760720" y="2057400"/>
            <a:ext cx="640080" cy="640080"/>
          </a:xfrm>
          <a:prstGeom prst="ellipse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6168" y="2212848"/>
            <a:ext cx="329184" cy="329184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5349240" y="27889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5385816" y="3154680"/>
            <a:ext cx="13898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organisation, resource stewardship, patient pathways</a:t>
            </a:r>
            <a:endParaRPr lang="en-US" sz="950" dirty="0"/>
          </a:p>
        </p:txBody>
      </p:sp>
      <p:sp>
        <p:nvSpPr>
          <p:cNvPr id="29" name="Shape 23"/>
          <p:cNvSpPr/>
          <p:nvPr/>
        </p:nvSpPr>
        <p:spPr>
          <a:xfrm>
            <a:off x="6986016" y="1828800"/>
            <a:ext cx="1572768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0" name="Shape 24"/>
          <p:cNvSpPr/>
          <p:nvPr/>
        </p:nvSpPr>
        <p:spPr>
          <a:xfrm>
            <a:off x="7452360" y="2057400"/>
            <a:ext cx="640080" cy="640080"/>
          </a:xfrm>
          <a:prstGeom prst="ellipse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7808" y="2212848"/>
            <a:ext cx="329184" cy="329184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7040880" y="27889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Advocate</a:t>
            </a:r>
            <a:endParaRPr lang="en-US" sz="1200" dirty="0"/>
          </a:p>
        </p:txBody>
      </p:sp>
      <p:sp>
        <p:nvSpPr>
          <p:cNvPr id="33" name="Text 26"/>
          <p:cNvSpPr/>
          <p:nvPr/>
        </p:nvSpPr>
        <p:spPr>
          <a:xfrm>
            <a:off x="7077456" y="3154680"/>
            <a:ext cx="13898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Determinants of health · access · vulnerable groups</a:t>
            </a:r>
            <a:endParaRPr lang="en-US" sz="950" dirty="0"/>
          </a:p>
        </p:txBody>
      </p:sp>
      <p:sp>
        <p:nvSpPr>
          <p:cNvPr id="34" name="Shape 27"/>
          <p:cNvSpPr/>
          <p:nvPr/>
        </p:nvSpPr>
        <p:spPr>
          <a:xfrm>
            <a:off x="8677656" y="1828800"/>
            <a:ext cx="1572768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5" name="Shape 28"/>
          <p:cNvSpPr/>
          <p:nvPr/>
        </p:nvSpPr>
        <p:spPr>
          <a:xfrm>
            <a:off x="9144000" y="2057400"/>
            <a:ext cx="640080" cy="640080"/>
          </a:xfrm>
          <a:prstGeom prst="ellipse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9448" y="2212848"/>
            <a:ext cx="329184" cy="329184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8732520" y="27889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Scholar</a:t>
            </a:r>
            <a:endParaRPr lang="en-US" sz="1200" dirty="0"/>
          </a:p>
        </p:txBody>
      </p:sp>
      <p:sp>
        <p:nvSpPr>
          <p:cNvPr id="38" name="Text 30"/>
          <p:cNvSpPr/>
          <p:nvPr/>
        </p:nvSpPr>
        <p:spPr>
          <a:xfrm>
            <a:off x="8769096" y="3154680"/>
            <a:ext cx="13898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EBM, teaching, research, lifelong learning, AI/digital literacy</a:t>
            </a:r>
            <a:endParaRPr lang="en-US" sz="950" dirty="0"/>
          </a:p>
        </p:txBody>
      </p:sp>
      <p:sp>
        <p:nvSpPr>
          <p:cNvPr id="39" name="Shape 31"/>
          <p:cNvSpPr/>
          <p:nvPr/>
        </p:nvSpPr>
        <p:spPr>
          <a:xfrm>
            <a:off x="10369296" y="1828800"/>
            <a:ext cx="1572768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0" name="Shape 32"/>
          <p:cNvSpPr/>
          <p:nvPr/>
        </p:nvSpPr>
        <p:spPr>
          <a:xfrm>
            <a:off x="10835640" y="2057400"/>
            <a:ext cx="640080" cy="640080"/>
          </a:xfrm>
          <a:prstGeom prst="ellipse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4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91088" y="2212848"/>
            <a:ext cx="329184" cy="329184"/>
          </a:xfrm>
          <a:prstGeom prst="rect">
            <a:avLst/>
          </a:prstGeom>
        </p:spPr>
      </p:pic>
      <p:sp>
        <p:nvSpPr>
          <p:cNvPr id="42" name="Text 33"/>
          <p:cNvSpPr/>
          <p:nvPr/>
        </p:nvSpPr>
        <p:spPr>
          <a:xfrm>
            <a:off x="10424160" y="27889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</a:t>
            </a:r>
            <a:endParaRPr lang="en-US" sz="1200" dirty="0"/>
          </a:p>
        </p:txBody>
      </p:sp>
      <p:sp>
        <p:nvSpPr>
          <p:cNvPr id="43" name="Text 34"/>
          <p:cNvSpPr/>
          <p:nvPr/>
        </p:nvSpPr>
        <p:spPr>
          <a:xfrm>
            <a:off x="10460736" y="3154680"/>
            <a:ext cx="13898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Ethics · self-regulation · personal health · accountability</a:t>
            </a:r>
            <a:endParaRPr lang="en-US" sz="950" dirty="0"/>
          </a:p>
        </p:txBody>
      </p:sp>
      <p:sp>
        <p:nvSpPr>
          <p:cNvPr id="44" name="Text 35"/>
          <p:cNvSpPr/>
          <p:nvPr/>
        </p:nvSpPr>
        <p:spPr>
          <a:xfrm>
            <a:off x="548640" y="457200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EPA in Appendix 3 is mapped to its primary CanMEDS roles. The Medical Expert role is the integrating role and never appears alone.</a:t>
            </a:r>
            <a:endParaRPr lang="en-US" sz="1300" dirty="0"/>
          </a:p>
        </p:txBody>
      </p:sp>
      <p:sp>
        <p:nvSpPr>
          <p:cNvPr id="45" name="Shape 36"/>
          <p:cNvSpPr/>
          <p:nvPr/>
        </p:nvSpPr>
        <p:spPr>
          <a:xfrm>
            <a:off x="548640" y="5349240"/>
            <a:ext cx="11064240" cy="960120"/>
          </a:xfrm>
          <a:prstGeom prst="rect">
            <a:avLst/>
          </a:prstGeom>
          <a:solidFill>
            <a:srgbClr val="13315C"/>
          </a:solidFill>
          <a:ln w="12700">
            <a:solidFill>
              <a:srgbClr val="13315C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6" name="Text 37"/>
          <p:cNvSpPr/>
          <p:nvPr/>
        </p:nvSpPr>
        <p:spPr>
          <a:xfrm>
            <a:off x="777240" y="544068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CanMEDS sits next to EULAR–UEMS Domains  </a:t>
            </a:r>
            <a:r>
              <a:rPr lang="en-US" sz="1300" dirty="0">
                <a:solidFill>
                  <a:srgbClr val="D6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CanMEDS describes the WHO (the physician); EULAR–UEMS Domains describe the WHAT (the content of rheumatology). Both axes are honoured in every EPA description.</a:t>
            </a:r>
            <a:endParaRPr lang="en-US" sz="1300" dirty="0"/>
          </a:p>
        </p:txBody>
      </p:sp>
      <p:sp>
        <p:nvSpPr>
          <p:cNvPr id="47" name="Text 3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48" name="Text 39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ENTRUSTABLE PROFESSIONAL ACTIVITIES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EPAs — the operational core of the new ETR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1783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EPA is a unit of professional practice that a competent supervisor can entrust to a trainee at a defined level of supervision. Eleven EPAs span the European rheumatologist's role at completion of training.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2743200"/>
            <a:ext cx="3703320" cy="50292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1" name="Shape 9"/>
          <p:cNvSpPr/>
          <p:nvPr/>
        </p:nvSpPr>
        <p:spPr>
          <a:xfrm>
            <a:off x="548640" y="2743200"/>
            <a:ext cx="73152" cy="50292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2" name="Text 10"/>
          <p:cNvSpPr/>
          <p:nvPr/>
        </p:nvSpPr>
        <p:spPr>
          <a:xfrm>
            <a:off x="713232" y="274320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1 — New inflammatory arthritis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389120" y="2743200"/>
            <a:ext cx="3703320" cy="50292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4" name="Shape 12"/>
          <p:cNvSpPr/>
          <p:nvPr/>
        </p:nvSpPr>
        <p:spPr>
          <a:xfrm>
            <a:off x="4389120" y="2743200"/>
            <a:ext cx="73152" cy="50292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5" name="Text 13"/>
          <p:cNvSpPr/>
          <p:nvPr/>
        </p:nvSpPr>
        <p:spPr>
          <a:xfrm>
            <a:off x="4553712" y="274320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2 — Long-term chronic RMD care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229600" y="2743200"/>
            <a:ext cx="3703320" cy="50292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7" name="Shape 15"/>
          <p:cNvSpPr/>
          <p:nvPr/>
        </p:nvSpPr>
        <p:spPr>
          <a:xfrm>
            <a:off x="8229600" y="2743200"/>
            <a:ext cx="73152" cy="50292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8" name="Text 16"/>
          <p:cNvSpPr/>
          <p:nvPr/>
        </p:nvSpPr>
        <p:spPr>
          <a:xfrm>
            <a:off x="8394192" y="274320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3 — Rheumatological emergency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48640" y="3383280"/>
            <a:ext cx="3703320" cy="50292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0" name="Shape 18"/>
          <p:cNvSpPr/>
          <p:nvPr/>
        </p:nvSpPr>
        <p:spPr>
          <a:xfrm>
            <a:off x="548640" y="3383280"/>
            <a:ext cx="73152" cy="50292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1" name="Text 19"/>
          <p:cNvSpPr/>
          <p:nvPr/>
        </p:nvSpPr>
        <p:spPr>
          <a:xfrm>
            <a:off x="713232" y="33832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4 — Diagnostic / therapeutic procedures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389120" y="3383280"/>
            <a:ext cx="3703320" cy="50292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3" name="Shape 21"/>
          <p:cNvSpPr/>
          <p:nvPr/>
        </p:nvSpPr>
        <p:spPr>
          <a:xfrm>
            <a:off x="4389120" y="3383280"/>
            <a:ext cx="73152" cy="50292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4" name="Text 22"/>
          <p:cNvSpPr/>
          <p:nvPr/>
        </p:nvSpPr>
        <p:spPr>
          <a:xfrm>
            <a:off x="4553712" y="33832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5 — Complex immunomodulatory therapy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8229600" y="3383280"/>
            <a:ext cx="3703320" cy="50292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6" name="Shape 24"/>
          <p:cNvSpPr/>
          <p:nvPr/>
        </p:nvSpPr>
        <p:spPr>
          <a:xfrm>
            <a:off x="8229600" y="3383280"/>
            <a:ext cx="73152" cy="50292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7" name="Text 25"/>
          <p:cNvSpPr/>
          <p:nvPr/>
        </p:nvSpPr>
        <p:spPr>
          <a:xfrm>
            <a:off x="8394192" y="33832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6 — Rheumatology consultation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548640" y="4023360"/>
            <a:ext cx="3703320" cy="50292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9" name="Shape 27"/>
          <p:cNvSpPr/>
          <p:nvPr/>
        </p:nvSpPr>
        <p:spPr>
          <a:xfrm>
            <a:off x="548640" y="4023360"/>
            <a:ext cx="73152" cy="50292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0" name="Text 28"/>
          <p:cNvSpPr/>
          <p:nvPr/>
        </p:nvSpPr>
        <p:spPr>
          <a:xfrm>
            <a:off x="713232" y="402336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7 — Paediatric–adult transitional care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4389120" y="4023360"/>
            <a:ext cx="3703320" cy="50292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2" name="Shape 30"/>
          <p:cNvSpPr/>
          <p:nvPr/>
        </p:nvSpPr>
        <p:spPr>
          <a:xfrm>
            <a:off x="4389120" y="4023360"/>
            <a:ext cx="73152" cy="50292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3" name="Text 31"/>
          <p:cNvSpPr/>
          <p:nvPr/>
        </p:nvSpPr>
        <p:spPr>
          <a:xfrm>
            <a:off x="4553712" y="402336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8 — Lead a multidisciplinary team meeting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8229600" y="4023360"/>
            <a:ext cx="3703320" cy="50292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5" name="Shape 33"/>
          <p:cNvSpPr/>
          <p:nvPr/>
        </p:nvSpPr>
        <p:spPr>
          <a:xfrm>
            <a:off x="8229600" y="4023360"/>
            <a:ext cx="73152" cy="50292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6" name="Text 34"/>
          <p:cNvSpPr/>
          <p:nvPr/>
        </p:nvSpPr>
        <p:spPr>
          <a:xfrm>
            <a:off x="8394192" y="402336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9 — Critical appraisal of evidence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548640" y="4663440"/>
            <a:ext cx="3703320" cy="50292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8" name="Shape 36"/>
          <p:cNvSpPr/>
          <p:nvPr/>
        </p:nvSpPr>
        <p:spPr>
          <a:xfrm>
            <a:off x="548640" y="4663440"/>
            <a:ext cx="73152" cy="50292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9" name="Text 37"/>
          <p:cNvSpPr/>
          <p:nvPr/>
        </p:nvSpPr>
        <p:spPr>
          <a:xfrm>
            <a:off x="713232" y="466344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10 — Patient safety / quality improvement</a:t>
            </a:r>
            <a:endParaRPr lang="en-US" sz="1150" dirty="0"/>
          </a:p>
        </p:txBody>
      </p:sp>
      <p:sp>
        <p:nvSpPr>
          <p:cNvPr id="40" name="Shape 38"/>
          <p:cNvSpPr/>
          <p:nvPr/>
        </p:nvSpPr>
        <p:spPr>
          <a:xfrm>
            <a:off x="4389120" y="4663440"/>
            <a:ext cx="3703320" cy="50292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1" name="Shape 39"/>
          <p:cNvSpPr/>
          <p:nvPr/>
        </p:nvSpPr>
        <p:spPr>
          <a:xfrm>
            <a:off x="4389120" y="4663440"/>
            <a:ext cx="73152" cy="50292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2" name="Text 40"/>
          <p:cNvSpPr/>
          <p:nvPr/>
        </p:nvSpPr>
        <p:spPr>
          <a:xfrm>
            <a:off x="4553712" y="466344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11 — Patient &amp; family communication</a:t>
            </a:r>
            <a:endParaRPr lang="en-US" sz="1150" dirty="0"/>
          </a:p>
        </p:txBody>
      </p:sp>
      <p:sp>
        <p:nvSpPr>
          <p:cNvPr id="43" name="Shape 41"/>
          <p:cNvSpPr/>
          <p:nvPr/>
        </p:nvSpPr>
        <p:spPr>
          <a:xfrm>
            <a:off x="548640" y="5440680"/>
            <a:ext cx="11064240" cy="914400"/>
          </a:xfrm>
          <a:prstGeom prst="rect">
            <a:avLst/>
          </a:prstGeom>
          <a:solidFill>
            <a:srgbClr val="13315C"/>
          </a:solidFill>
          <a:ln w="12700">
            <a:solidFill>
              <a:srgbClr val="13315C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4" name="Text 42"/>
          <p:cNvSpPr/>
          <p:nvPr/>
        </p:nvSpPr>
        <p:spPr>
          <a:xfrm>
            <a:off x="777240" y="553212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EPA carries a supervision-level target  </a:t>
            </a:r>
            <a:r>
              <a:rPr lang="en-US" sz="1300" dirty="0">
                <a:solidFill>
                  <a:srgbClr val="D6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 observe · L2 act under direct supervision · L3 act under indirect supervision · L4 act unsupervised. Most EPAs target Level 4 by completion.</a:t>
            </a:r>
            <a:endParaRPr lang="en-US" sz="1300" dirty="0"/>
          </a:p>
        </p:txBody>
      </p:sp>
      <p:sp>
        <p:nvSpPr>
          <p:cNvPr id="45" name="Text 43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AN EPA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Worked example — EPA 5: complex immunomodulatory therapy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548640" y="1783080"/>
            <a:ext cx="11064240" cy="64008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0" name="Text 8"/>
          <p:cNvSpPr/>
          <p:nvPr/>
        </p:nvSpPr>
        <p:spPr>
          <a:xfrm>
            <a:off x="777240" y="17830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Initiate, monitor, and adjust complex immunomodulatory therapy in patients with RMDs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921240" y="178308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Level 4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2606040"/>
            <a:ext cx="5440680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3" name="Shape 11"/>
          <p:cNvSpPr/>
          <p:nvPr/>
        </p:nvSpPr>
        <p:spPr>
          <a:xfrm>
            <a:off x="548640" y="2606040"/>
            <a:ext cx="73152" cy="105156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4" name="Text 12"/>
          <p:cNvSpPr/>
          <p:nvPr/>
        </p:nvSpPr>
        <p:spPr>
          <a:xfrm>
            <a:off x="731520" y="2660904"/>
            <a:ext cx="5166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20" y="2916936"/>
            <a:ext cx="5166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DMARDs, biologics, JAK inhibitors · pharmacology · vaccination · infection screening · pregnancy compatibility · peri-operative use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172200" y="2606040"/>
            <a:ext cx="5440680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7" name="Shape 15"/>
          <p:cNvSpPr/>
          <p:nvPr/>
        </p:nvSpPr>
        <p:spPr>
          <a:xfrm>
            <a:off x="6172200" y="2606040"/>
            <a:ext cx="73152" cy="105156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8" name="Text 16"/>
          <p:cNvSpPr/>
          <p:nvPr/>
        </p:nvSpPr>
        <p:spPr>
          <a:xfrm>
            <a:off x="6355080" y="2660904"/>
            <a:ext cx="5166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355080" y="2916936"/>
            <a:ext cx="5166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selection · safety monitoring per EULAR recommendations · dose adjustment · response assessment · interdisciplinary liaison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749040"/>
            <a:ext cx="5440680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1" name="Shape 19"/>
          <p:cNvSpPr/>
          <p:nvPr/>
        </p:nvSpPr>
        <p:spPr>
          <a:xfrm>
            <a:off x="548640" y="3749040"/>
            <a:ext cx="73152" cy="105156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2" name="Text 20"/>
          <p:cNvSpPr/>
          <p:nvPr/>
        </p:nvSpPr>
        <p:spPr>
          <a:xfrm>
            <a:off x="731520" y="3803904"/>
            <a:ext cx="5166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Attitudes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31520" y="4059936"/>
            <a:ext cx="5166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decision-making · risk communication · patient autonomy · transparency about uncertainty · response to adverse events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172200" y="3749040"/>
            <a:ext cx="5440680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5" name="Shape 23"/>
          <p:cNvSpPr/>
          <p:nvPr/>
        </p:nvSpPr>
        <p:spPr>
          <a:xfrm>
            <a:off x="6172200" y="3749040"/>
            <a:ext cx="73152" cy="105156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6" name="Text 24"/>
          <p:cNvSpPr/>
          <p:nvPr/>
        </p:nvSpPr>
        <p:spPr>
          <a:xfrm>
            <a:off x="6355080" y="3803904"/>
            <a:ext cx="5166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355080" y="4059936"/>
            <a:ext cx="5166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mini-CEX (clinic) · CbD (case) · DOPS (procedures) · MSF · drug-prescribing logbook · annual progression review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48640" y="4892040"/>
            <a:ext cx="11064240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9" name="Shape 27"/>
          <p:cNvSpPr/>
          <p:nvPr/>
        </p:nvSpPr>
        <p:spPr>
          <a:xfrm>
            <a:off x="548640" y="4892040"/>
            <a:ext cx="73152" cy="105156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0" name="Text 28"/>
          <p:cNvSpPr/>
          <p:nvPr/>
        </p:nvSpPr>
        <p:spPr>
          <a:xfrm>
            <a:off x="731520" y="4946904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CanMEDS roles · EULAR–UEMS Domains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731520" y="5202936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Expert (primary) · Communicator · Health Advocate · Professional   ·   D1 Knowledge · D2 Skills · D4 Communication · D5 Ethics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548640" y="60807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template applies to every EPA in Appendix 3 — five fields, predictable structure, easy to assess against.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EPAs ↔ CIPS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Same idea, different vocabulary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178308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EPAs (UEMS, USA, NL) and Capabilities in Practice (CiPs — UK) are two operational forms of the same underlying construct: a unit of practice for which a global entrustment judgement can be made.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788920"/>
            <a:ext cx="11064240" cy="41148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1" name="Text 9"/>
          <p:cNvSpPr/>
          <p:nvPr/>
        </p:nvSpPr>
        <p:spPr>
          <a:xfrm>
            <a:off x="685800" y="278892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063240" y="278892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 ·  UEMS / NL / US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406640" y="278892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CiP  ·  UK (JRCPTB 2022)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200400"/>
            <a:ext cx="11064240" cy="41148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063240" y="320040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Cate (2005, 2015 AMEE 99)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406640" y="320040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 of Training (UK, 2013)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48640" y="3611880"/>
            <a:ext cx="1106424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9" name="Text 17"/>
          <p:cNvSpPr/>
          <p:nvPr/>
        </p:nvSpPr>
        <p:spPr>
          <a:xfrm>
            <a:off x="685800" y="36118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063240" y="361188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in this ETR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406640" y="361188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(6 generic + 8 IM + 7 specialty)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548640" y="4023360"/>
            <a:ext cx="11064240" cy="41148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3" name="Text 21"/>
          <p:cNvSpPr/>
          <p:nvPr/>
        </p:nvSpPr>
        <p:spPr>
          <a:xfrm>
            <a:off x="685800" y="402336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Mapping axis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063240" y="402336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CanMEDS roles + EULAR–UEMS domains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406640" y="402336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GMC Generic Professional Capabilities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48640" y="4434840"/>
            <a:ext cx="1106424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7" name="Text 25"/>
          <p:cNvSpPr/>
          <p:nvPr/>
        </p:nvSpPr>
        <p:spPr>
          <a:xfrm>
            <a:off x="685800" y="443484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Supervision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3063240" y="443484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L1–L4 (this ETR)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7406640" y="443484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L1–L4 (identical scale)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48640" y="4846320"/>
            <a:ext cx="11064240" cy="41148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1" name="Text 29"/>
          <p:cNvSpPr/>
          <p:nvPr/>
        </p:nvSpPr>
        <p:spPr>
          <a:xfrm>
            <a:off x="685800" y="484632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Year-by-year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3063240" y="484632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end-target (Part I §1.3)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7406640" y="484632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Explicit ST4–ST7 grid (JRCPTB Tables 1–2)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548640" y="5257800"/>
            <a:ext cx="1106424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5" name="Text 33"/>
          <p:cNvSpPr/>
          <p:nvPr/>
        </p:nvSpPr>
        <p:spPr>
          <a:xfrm>
            <a:off x="685800" y="52578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Procedure mins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3063240" y="525780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Logbook listed; numbers optional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7406640" y="525780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Year-specific (knee/shoulder ST4 etc.)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548640" y="5669280"/>
            <a:ext cx="11064240" cy="41148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9" name="Text 37"/>
          <p:cNvSpPr/>
          <p:nvPr/>
        </p:nvSpPr>
        <p:spPr>
          <a:xfrm>
            <a:off x="685800" y="56692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3063240" y="566928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WBA toolkit per EULAR PtC 2019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7406640" y="566928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WBA + SCE + ARCP decision aid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UK MODEL TAUGHT US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JRCPTB 2010 → 2022 — 12 years of CBME at scale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178308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UK has run a CBME-based rheumatology curriculum since 2010 and revised it twice (2016, 2022). It is the most mature European-language CBME curriculum we have. We adopted what worked and avoided what didn't.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2788920"/>
            <a:ext cx="544068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1" name="Shape 9"/>
          <p:cNvSpPr/>
          <p:nvPr/>
        </p:nvSpPr>
        <p:spPr>
          <a:xfrm>
            <a:off x="548640" y="2788920"/>
            <a:ext cx="5440680" cy="50292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2" name="Text 10"/>
          <p:cNvSpPr/>
          <p:nvPr/>
        </p:nvSpPr>
        <p:spPr>
          <a:xfrm>
            <a:off x="731520" y="2788920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Adopted from JRCPTB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22960" y="3429000"/>
            <a:ext cx="48920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Four-level entrustment scale (L1–L4)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Workplace-based assessment toolkit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Educational Supervisor with full annual report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 MDT involvement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Transitional-care competence as a tracked element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assurance via annual progression review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172200" y="2788920"/>
            <a:ext cx="544068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5" name="Shape 13"/>
          <p:cNvSpPr/>
          <p:nvPr/>
        </p:nvSpPr>
        <p:spPr>
          <a:xfrm>
            <a:off x="6172200" y="2788920"/>
            <a:ext cx="5440680" cy="50292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6" name="Text 14"/>
          <p:cNvSpPr/>
          <p:nvPr/>
        </p:nvSpPr>
        <p:spPr>
          <a:xfrm>
            <a:off x="6355080" y="2788920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Adapted for European use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429000"/>
            <a:ext cx="48920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EPAs over CiPs — better-known internationally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EULAR–UEMS Domains, not GMC GPCs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CanMEDS over UK 'GPC framework'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Pan-European terminology (NMCA, not deanery)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Replaced ARCP/CCT/QIPAT etc. with neutral terms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Five-yearly UEMS revision cycle, not annual GMC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126480"/>
            <a:ext cx="11064240" cy="365760"/>
          </a:xfrm>
          <a:prstGeom prst="rect">
            <a:avLst/>
          </a:prstGeom>
          <a:solidFill>
            <a:srgbClr val="13315C"/>
          </a:solidFill>
          <a:ln w="12700">
            <a:solidFill>
              <a:srgbClr val="13315C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9" name="Text 17"/>
          <p:cNvSpPr/>
          <p:nvPr/>
        </p:nvSpPr>
        <p:spPr>
          <a:xfrm>
            <a:off x="777240" y="612648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Caveat: JRCPTB has year-by-year supervision-level grids that we still lack. See slide 19.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COMPETENCY-BASED MEDICAL EDUCATION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CBME is a philosophy of training, not a checklist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548640" y="1783080"/>
            <a:ext cx="54406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0" name="Shape 8"/>
          <p:cNvSpPr/>
          <p:nvPr/>
        </p:nvSpPr>
        <p:spPr>
          <a:xfrm>
            <a:off x="548640" y="1783080"/>
            <a:ext cx="5440680" cy="9144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1" name="Text 9"/>
          <p:cNvSpPr/>
          <p:nvPr/>
        </p:nvSpPr>
        <p:spPr>
          <a:xfrm>
            <a:off x="777240" y="196596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Outcome-based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246888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is defined by what the trainee can DO at completion — not by years served.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2200" y="1783080"/>
            <a:ext cx="54406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4" name="Shape 12"/>
          <p:cNvSpPr/>
          <p:nvPr/>
        </p:nvSpPr>
        <p:spPr>
          <a:xfrm>
            <a:off x="6172200" y="1783080"/>
            <a:ext cx="5440680" cy="9144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5" name="Text 13"/>
          <p:cNvSpPr/>
          <p:nvPr/>
        </p:nvSpPr>
        <p:spPr>
          <a:xfrm>
            <a:off x="6400800" y="196596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Progressive entrustment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00800" y="246888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Trainees move through levels of supervision as competence is demonstrated, not on a clock.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3611880"/>
            <a:ext cx="54406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8" name="Shape 16"/>
          <p:cNvSpPr/>
          <p:nvPr/>
        </p:nvSpPr>
        <p:spPr>
          <a:xfrm>
            <a:off x="548640" y="3611880"/>
            <a:ext cx="5440680" cy="9144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9" name="Text 17"/>
          <p:cNvSpPr/>
          <p:nvPr/>
        </p:nvSpPr>
        <p:spPr>
          <a:xfrm>
            <a:off x="777240" y="379476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Workplace-based assessment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77240" y="429768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short observations across many encounters — not one high-stakes summative judgement.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172200" y="3611880"/>
            <a:ext cx="54406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2" name="Shape 20"/>
          <p:cNvSpPr/>
          <p:nvPr/>
        </p:nvSpPr>
        <p:spPr>
          <a:xfrm>
            <a:off x="6172200" y="3611880"/>
            <a:ext cx="5440680" cy="9144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3" name="Text 21"/>
          <p:cNvSpPr/>
          <p:nvPr/>
        </p:nvSpPr>
        <p:spPr>
          <a:xfrm>
            <a:off x="6400800" y="379476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Programmatic assessment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400800" y="429768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tool decides; a portfolio of evidence informs a triangulated annual decision.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548640" y="5532120"/>
            <a:ext cx="11064240" cy="868680"/>
          </a:xfrm>
          <a:prstGeom prst="rect">
            <a:avLst/>
          </a:prstGeom>
          <a:solidFill>
            <a:srgbClr val="13315C"/>
          </a:solidFill>
          <a:ln w="12700">
            <a:solidFill>
              <a:srgbClr val="13315C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6" name="Text 24"/>
          <p:cNvSpPr/>
          <p:nvPr/>
        </p:nvSpPr>
        <p:spPr>
          <a:xfrm>
            <a:off x="777240" y="557784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means in practice  </a:t>
            </a:r>
            <a:r>
              <a:rPr lang="en-US" sz="1300" dirty="0">
                <a:solidFill>
                  <a:srgbClr val="D6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Trainees with a portfolio of WBAs across the eleven EPAs, an Educational Supervisor's report, and a triangulated annual review of progression. Time-in-post is necessary but not sufficient.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PRINCIPLE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Strong frame, national flexibility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1783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European specialist training is not, and should not be, uniform. The ETR sets the European-level standard; National Medical Competent Authorities (NMCAs) implement it within national frameworks.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2788920"/>
            <a:ext cx="11064240" cy="50292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1" name="Text 9"/>
          <p:cNvSpPr/>
          <p:nvPr/>
        </p:nvSpPr>
        <p:spPr>
          <a:xfrm>
            <a:off x="685800" y="278892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794760" y="278892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ETR fixes (the FRAME)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092440" y="278892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stays national (FLEXIBILITY)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291840"/>
            <a:ext cx="11064240" cy="50292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5" name="Text 13"/>
          <p:cNvSpPr/>
          <p:nvPr/>
        </p:nvSpPr>
        <p:spPr>
          <a:xfrm>
            <a:off x="685800" y="329184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content (Appendix 1)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794760" y="329184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Required: 11 knowledge sections including all autoinflammatory, paediatric/transition, rare diseases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8092440" y="329184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Depth and order of teaching set nationally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48640" y="3794760"/>
            <a:ext cx="1106424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9" name="Text 17"/>
          <p:cNvSpPr/>
          <p:nvPr/>
        </p:nvSpPr>
        <p:spPr>
          <a:xfrm>
            <a:off x="685800" y="379476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philosophy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794760" y="379476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WBA + portfolio + annual progression review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8092440" y="379476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tools, naming, regulatory body chosen nationally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48640" y="4297680"/>
            <a:ext cx="11064240" cy="50292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3" name="Text 21"/>
          <p:cNvSpPr/>
          <p:nvPr/>
        </p:nvSpPr>
        <p:spPr>
          <a:xfrm>
            <a:off x="685800" y="429768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94760" y="429768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core rheumatology of 4 years (Part I §2.1)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8092440" y="42976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programme length and IM exposure set nationally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548640" y="4800600"/>
            <a:ext cx="1106424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7" name="Text 25"/>
          <p:cNvSpPr/>
          <p:nvPr/>
        </p:nvSpPr>
        <p:spPr>
          <a:xfrm>
            <a:off x="685800" y="480060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Trainer competence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3794760" y="480060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Trainer roles and 7-domain competency framework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8092440" y="48006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Recognition mechanism and nomenclature national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548640" y="5303520"/>
            <a:ext cx="11064240" cy="502920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1" name="Text 29"/>
          <p:cNvSpPr/>
          <p:nvPr/>
        </p:nvSpPr>
        <p:spPr>
          <a:xfrm>
            <a:off x="685800" y="530352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assurance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3794760" y="530352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 principles per UEMS Charters and WFME standards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8092440" y="530352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accreditation systems retained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548640" y="5806440"/>
            <a:ext cx="1106424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5" name="Text 33"/>
          <p:cNvSpPr/>
          <p:nvPr/>
        </p:nvSpPr>
        <p:spPr>
          <a:xfrm>
            <a:off x="685800" y="580644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Cross-border recognition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3794760" y="580644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Aligned with Directive 2005/36/EC + 2013/55/EU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8092440" y="580644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implementation of automatic recognition</a:t>
            </a:r>
            <a:endParaRPr lang="en-US" sz="1050" dirty="0"/>
          </a:p>
        </p:txBody>
      </p:sp>
      <p:sp>
        <p:nvSpPr>
          <p:cNvPr id="38" name="Text 3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 — THE TRAINER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roles, seven competency domains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480060" y="1783080"/>
            <a:ext cx="269748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0" name="Shape 8"/>
          <p:cNvSpPr/>
          <p:nvPr/>
        </p:nvSpPr>
        <p:spPr>
          <a:xfrm>
            <a:off x="480060" y="1783080"/>
            <a:ext cx="2697480" cy="9144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1" name="Shape 9"/>
          <p:cNvSpPr/>
          <p:nvPr/>
        </p:nvSpPr>
        <p:spPr>
          <a:xfrm>
            <a:off x="1508760" y="2057400"/>
            <a:ext cx="640080" cy="640080"/>
          </a:xfrm>
          <a:prstGeom prst="ellipse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208" y="2212848"/>
            <a:ext cx="329184" cy="329184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571500" y="278892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62940" y="320040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Delivers structured teaching, scaffolds learning, models clinical reasoning.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3314700" y="1783080"/>
            <a:ext cx="269748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6" name="Shape 13"/>
          <p:cNvSpPr/>
          <p:nvPr/>
        </p:nvSpPr>
        <p:spPr>
          <a:xfrm>
            <a:off x="3314700" y="1783080"/>
            <a:ext cx="2697480" cy="9144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7" name="Shape 14"/>
          <p:cNvSpPr/>
          <p:nvPr/>
        </p:nvSpPr>
        <p:spPr>
          <a:xfrm>
            <a:off x="4343400" y="2057400"/>
            <a:ext cx="640080" cy="640080"/>
          </a:xfrm>
          <a:prstGeom prst="ellipse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848" y="2212848"/>
            <a:ext cx="329184" cy="329184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3406140" y="278892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3497580" y="320040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professional and personal development; provides career guidance.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6149340" y="1783080"/>
            <a:ext cx="269748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2" name="Shape 18"/>
          <p:cNvSpPr/>
          <p:nvPr/>
        </p:nvSpPr>
        <p:spPr>
          <a:xfrm>
            <a:off x="6149340" y="1783080"/>
            <a:ext cx="2697480" cy="9144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3" name="Shape 19"/>
          <p:cNvSpPr/>
          <p:nvPr/>
        </p:nvSpPr>
        <p:spPr>
          <a:xfrm>
            <a:off x="7178040" y="2057400"/>
            <a:ext cx="640080" cy="640080"/>
          </a:xfrm>
          <a:prstGeom prst="ellipse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3488" y="2212848"/>
            <a:ext cx="329184" cy="329184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6240780" y="278892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Supervisor</a:t>
            </a:r>
            <a:endParaRPr lang="en-US" sz="1400" dirty="0"/>
          </a:p>
        </p:txBody>
      </p:sp>
      <p:sp>
        <p:nvSpPr>
          <p:cNvPr id="26" name="Text 21"/>
          <p:cNvSpPr/>
          <p:nvPr/>
        </p:nvSpPr>
        <p:spPr>
          <a:xfrm>
            <a:off x="6332220" y="320040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Direct/indirect clinical supervision; ensures safety and progressive autonomy.</a:t>
            </a:r>
            <a:endParaRPr lang="en-US" sz="1100" dirty="0"/>
          </a:p>
        </p:txBody>
      </p:sp>
      <p:sp>
        <p:nvSpPr>
          <p:cNvPr id="27" name="Shape 22"/>
          <p:cNvSpPr/>
          <p:nvPr/>
        </p:nvSpPr>
        <p:spPr>
          <a:xfrm>
            <a:off x="8983980" y="1783080"/>
            <a:ext cx="269748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8" name="Shape 23"/>
          <p:cNvSpPr/>
          <p:nvPr/>
        </p:nvSpPr>
        <p:spPr>
          <a:xfrm>
            <a:off x="8983980" y="1783080"/>
            <a:ext cx="2697480" cy="9144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9" name="Shape 24"/>
          <p:cNvSpPr/>
          <p:nvPr/>
        </p:nvSpPr>
        <p:spPr>
          <a:xfrm>
            <a:off x="10012680" y="2057400"/>
            <a:ext cx="640080" cy="640080"/>
          </a:xfrm>
          <a:prstGeom prst="ellipse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8128" y="2212848"/>
            <a:ext cx="329184" cy="329184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9075420" y="278892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Educational Supervisor</a:t>
            </a:r>
            <a:endParaRPr lang="en-US" sz="1400" dirty="0"/>
          </a:p>
        </p:txBody>
      </p:sp>
      <p:sp>
        <p:nvSpPr>
          <p:cNvPr id="32" name="Text 26"/>
          <p:cNvSpPr/>
          <p:nvPr/>
        </p:nvSpPr>
        <p:spPr>
          <a:xfrm>
            <a:off x="9166860" y="320040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Owns the educational agreement; integrates evidence; signs off progression.</a:t>
            </a:r>
            <a:endParaRPr lang="en-US" sz="1100" dirty="0"/>
          </a:p>
        </p:txBody>
      </p:sp>
      <p:sp>
        <p:nvSpPr>
          <p:cNvPr id="33" name="Text 27"/>
          <p:cNvSpPr/>
          <p:nvPr/>
        </p:nvSpPr>
        <p:spPr>
          <a:xfrm>
            <a:off x="548640" y="443484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Seven domains of trainer competence (Part II §4)</a:t>
            </a:r>
            <a:endParaRPr lang="en-US" sz="1200" dirty="0"/>
          </a:p>
        </p:txBody>
      </p:sp>
      <p:sp>
        <p:nvSpPr>
          <p:cNvPr id="34" name="Shape 28"/>
          <p:cNvSpPr/>
          <p:nvPr/>
        </p:nvSpPr>
        <p:spPr>
          <a:xfrm>
            <a:off x="333756" y="4754880"/>
            <a:ext cx="1563624" cy="777240"/>
          </a:xfrm>
          <a:prstGeom prst="rect">
            <a:avLst/>
          </a:prstGeom>
          <a:solidFill>
            <a:srgbClr val="13315C"/>
          </a:solidFill>
          <a:ln w="12700">
            <a:solidFill>
              <a:srgbClr val="13315C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5" name="Text 29"/>
          <p:cNvSpPr/>
          <p:nvPr/>
        </p:nvSpPr>
        <p:spPr>
          <a:xfrm>
            <a:off x="425196" y="4754880"/>
            <a:ext cx="1380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Educational philosophy</a:t>
            </a:r>
            <a:endParaRPr lang="en-US" sz="1100" dirty="0"/>
          </a:p>
        </p:txBody>
      </p:sp>
      <p:sp>
        <p:nvSpPr>
          <p:cNvPr id="36" name="Shape 30"/>
          <p:cNvSpPr/>
          <p:nvPr/>
        </p:nvSpPr>
        <p:spPr>
          <a:xfrm>
            <a:off x="1988820" y="4754880"/>
            <a:ext cx="1563624" cy="777240"/>
          </a:xfrm>
          <a:prstGeom prst="rect">
            <a:avLst/>
          </a:prstGeom>
          <a:solidFill>
            <a:srgbClr val="13315C"/>
          </a:solidFill>
          <a:ln w="12700">
            <a:solidFill>
              <a:srgbClr val="13315C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7" name="Text 31"/>
          <p:cNvSpPr/>
          <p:nvPr/>
        </p:nvSpPr>
        <p:spPr>
          <a:xfrm>
            <a:off x="2080260" y="4754880"/>
            <a:ext cx="1380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Curriculum &amp; teaching</a:t>
            </a:r>
            <a:endParaRPr lang="en-US" sz="1100" dirty="0"/>
          </a:p>
        </p:txBody>
      </p:sp>
      <p:sp>
        <p:nvSpPr>
          <p:cNvPr id="38" name="Shape 32"/>
          <p:cNvSpPr/>
          <p:nvPr/>
        </p:nvSpPr>
        <p:spPr>
          <a:xfrm>
            <a:off x="3643884" y="4754880"/>
            <a:ext cx="1563624" cy="777240"/>
          </a:xfrm>
          <a:prstGeom prst="rect">
            <a:avLst/>
          </a:prstGeom>
          <a:solidFill>
            <a:srgbClr val="13315C"/>
          </a:solidFill>
          <a:ln w="12700">
            <a:solidFill>
              <a:srgbClr val="13315C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9" name="Text 33"/>
          <p:cNvSpPr/>
          <p:nvPr/>
        </p:nvSpPr>
        <p:spPr>
          <a:xfrm>
            <a:off x="3735324" y="4754880"/>
            <a:ext cx="1380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Learning environment</a:t>
            </a:r>
            <a:endParaRPr lang="en-US" sz="1100" dirty="0"/>
          </a:p>
        </p:txBody>
      </p:sp>
      <p:sp>
        <p:nvSpPr>
          <p:cNvPr id="40" name="Shape 34"/>
          <p:cNvSpPr/>
          <p:nvPr/>
        </p:nvSpPr>
        <p:spPr>
          <a:xfrm>
            <a:off x="5298948" y="4754880"/>
            <a:ext cx="1563624" cy="777240"/>
          </a:xfrm>
          <a:prstGeom prst="rect">
            <a:avLst/>
          </a:prstGeom>
          <a:solidFill>
            <a:srgbClr val="13315C"/>
          </a:solidFill>
          <a:ln w="12700">
            <a:solidFill>
              <a:srgbClr val="13315C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1" name="Text 35"/>
          <p:cNvSpPr/>
          <p:nvPr/>
        </p:nvSpPr>
        <p:spPr>
          <a:xfrm>
            <a:off x="5390388" y="4754880"/>
            <a:ext cx="1380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Mentorship &amp; support</a:t>
            </a:r>
            <a:endParaRPr lang="en-US" sz="1100" dirty="0"/>
          </a:p>
        </p:txBody>
      </p:sp>
      <p:sp>
        <p:nvSpPr>
          <p:cNvPr id="42" name="Shape 36"/>
          <p:cNvSpPr/>
          <p:nvPr/>
        </p:nvSpPr>
        <p:spPr>
          <a:xfrm>
            <a:off x="6954012" y="4754880"/>
            <a:ext cx="1563624" cy="777240"/>
          </a:xfrm>
          <a:prstGeom prst="rect">
            <a:avLst/>
          </a:prstGeom>
          <a:solidFill>
            <a:srgbClr val="13315C"/>
          </a:solidFill>
          <a:ln w="12700">
            <a:solidFill>
              <a:srgbClr val="13315C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3" name="Text 37"/>
          <p:cNvSpPr/>
          <p:nvPr/>
        </p:nvSpPr>
        <p:spPr>
          <a:xfrm>
            <a:off x="7045452" y="4754880"/>
            <a:ext cx="1380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Assessment</a:t>
            </a:r>
            <a:endParaRPr lang="en-US" sz="1100" dirty="0"/>
          </a:p>
        </p:txBody>
      </p:sp>
      <p:sp>
        <p:nvSpPr>
          <p:cNvPr id="44" name="Shape 38"/>
          <p:cNvSpPr/>
          <p:nvPr/>
        </p:nvSpPr>
        <p:spPr>
          <a:xfrm>
            <a:off x="8609076" y="4754880"/>
            <a:ext cx="1563624" cy="777240"/>
          </a:xfrm>
          <a:prstGeom prst="rect">
            <a:avLst/>
          </a:prstGeom>
          <a:solidFill>
            <a:srgbClr val="13315C"/>
          </a:solidFill>
          <a:ln w="12700">
            <a:solidFill>
              <a:srgbClr val="13315C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5" name="Text 39"/>
          <p:cNvSpPr/>
          <p:nvPr/>
        </p:nvSpPr>
        <p:spPr>
          <a:xfrm>
            <a:off x="8700516" y="4754880"/>
            <a:ext cx="1380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Feedback &amp; remediation</a:t>
            </a:r>
            <a:endParaRPr lang="en-US" sz="1100" dirty="0"/>
          </a:p>
        </p:txBody>
      </p:sp>
      <p:sp>
        <p:nvSpPr>
          <p:cNvPr id="46" name="Shape 40"/>
          <p:cNvSpPr/>
          <p:nvPr/>
        </p:nvSpPr>
        <p:spPr>
          <a:xfrm>
            <a:off x="10264140" y="4754880"/>
            <a:ext cx="1563624" cy="777240"/>
          </a:xfrm>
          <a:prstGeom prst="rect">
            <a:avLst/>
          </a:prstGeom>
          <a:solidFill>
            <a:srgbClr val="13315C"/>
          </a:solidFill>
          <a:ln w="12700">
            <a:solidFill>
              <a:srgbClr val="13315C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7" name="Text 41"/>
          <p:cNvSpPr/>
          <p:nvPr/>
        </p:nvSpPr>
        <p:spPr>
          <a:xfrm>
            <a:off x="10355580" y="4754880"/>
            <a:ext cx="1380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Self-development</a:t>
            </a:r>
            <a:endParaRPr lang="en-US" sz="1100" dirty="0"/>
          </a:p>
        </p:txBody>
      </p:sp>
      <p:sp>
        <p:nvSpPr>
          <p:cNvPr id="48" name="Text 42"/>
          <p:cNvSpPr/>
          <p:nvPr/>
        </p:nvSpPr>
        <p:spPr>
          <a:xfrm>
            <a:off x="548640" y="56692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Trainer recognition by NMCAs is built on documented competence in these domains, periodic CPD, and trainee feedback.</a:t>
            </a:r>
            <a:endParaRPr lang="en-US" sz="1200" dirty="0"/>
          </a:p>
        </p:txBody>
      </p:sp>
      <p:sp>
        <p:nvSpPr>
          <p:cNvPr id="49" name="Text 43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50" name="Text 44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IV — QUALITY ASSURANCE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layers, one closed loop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3749040" y="1828800"/>
            <a:ext cx="4663440" cy="1280160"/>
          </a:xfrm>
          <a:prstGeom prst="rect">
            <a:avLst/>
          </a:prstGeom>
          <a:solidFill>
            <a:srgbClr val="FFFFFF"/>
          </a:solidFill>
          <a:ln w="1905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0" name="Shape 8"/>
          <p:cNvSpPr/>
          <p:nvPr/>
        </p:nvSpPr>
        <p:spPr>
          <a:xfrm>
            <a:off x="3749040" y="1828800"/>
            <a:ext cx="164592" cy="128016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1" name="Text 9"/>
          <p:cNvSpPr/>
          <p:nvPr/>
        </p:nvSpPr>
        <p:spPr>
          <a:xfrm>
            <a:off x="4023360" y="196596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1 — Internal QA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023360" y="2331720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quality report · trainee feedback · WBA outcomes · trainer evaluation · safety incidents (Part IV §2)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749040" y="3273552"/>
            <a:ext cx="4663440" cy="1280160"/>
          </a:xfrm>
          <a:prstGeom prst="rect">
            <a:avLst/>
          </a:prstGeom>
          <a:solidFill>
            <a:srgbClr val="FFFFFF"/>
          </a:solidFill>
          <a:ln w="1905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4" name="Shape 12"/>
          <p:cNvSpPr/>
          <p:nvPr/>
        </p:nvSpPr>
        <p:spPr>
          <a:xfrm>
            <a:off x="3749040" y="3273552"/>
            <a:ext cx="164592" cy="1280160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5" name="Text 13"/>
          <p:cNvSpPr/>
          <p:nvPr/>
        </p:nvSpPr>
        <p:spPr>
          <a:xfrm>
            <a:off x="4023360" y="3410712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2 — National accreditation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023360" y="3776472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NMCA-led review of training centres · external reviewer · written report · corrective actions (Part IV §3)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749040" y="4718304"/>
            <a:ext cx="4663440" cy="1280160"/>
          </a:xfrm>
          <a:prstGeom prst="rect">
            <a:avLst/>
          </a:prstGeom>
          <a:solidFill>
            <a:srgbClr val="FFFFFF"/>
          </a:solidFill>
          <a:ln w="1905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8" name="Shape 16"/>
          <p:cNvSpPr/>
          <p:nvPr/>
        </p:nvSpPr>
        <p:spPr>
          <a:xfrm>
            <a:off x="3749040" y="4718304"/>
            <a:ext cx="164592" cy="128016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9" name="Text 17"/>
          <p:cNvSpPr/>
          <p:nvPr/>
        </p:nvSpPr>
        <p:spPr>
          <a:xfrm>
            <a:off x="4023360" y="4855464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3 — European-level visitation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023360" y="5221224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· UEMS Charter on Visitation (1997) · complementary, not replacing national process (Part IV §3.4)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595360" y="2194560"/>
            <a:ext cx="0" cy="3438144"/>
          </a:xfrm>
          <a:prstGeom prst="line">
            <a:avLst/>
          </a:prstGeom>
          <a:noFill/>
          <a:ln w="31750">
            <a:solidFill>
              <a:srgbClr val="13315C"/>
            </a:solidFill>
            <a:prstDash val="solid"/>
            <a:tailEnd type="triangle"/>
          </a:ln>
        </p:spPr>
        <p:txBody>
          <a:bodyPr/>
          <a:lstStyle/>
          <a:p>
            <a:endParaRPr lang="hr-HR"/>
          </a:p>
        </p:txBody>
      </p:sp>
      <p:sp>
        <p:nvSpPr>
          <p:cNvPr id="22" name="Text 20"/>
          <p:cNvSpPr/>
          <p:nvPr/>
        </p:nvSpPr>
        <p:spPr>
          <a:xfrm>
            <a:off x="8778240" y="329184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1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Enhancement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(Part V)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48640" y="178308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Anchored in: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40" y="2121408"/>
            <a:ext cx="30175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Charter on QA in Specialist Practice (1996)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Charter on Visitation of Training Centres (1997)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Promoting Good Medical Care (2004)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2006/19 Assessment Policy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2024.13 Quality Indicators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WFME Global Standards 2023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Directive 2011/24/EU (cross-border care)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protection (GDPR) explicitly addressed in Part IV §9 — most ETRs lack this.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TRANSITIONAL CARE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paediatric to adult — now structurally embedded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178308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matters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8640" y="2194560"/>
            <a:ext cx="54864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young adults with juvenile-onset RMDs constitute a substantial part of an adult rheumatology caseload.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to follow-up at transition is a recognised driver of poor outcomes — relapse, organ damage, mental-health distress.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2017 EULAR/PReS standards (Foster et al.) provide a clear evidence base — but adoption across European training programmes has been uneven.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263640" y="178308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lives in the 2026 ETR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63640" y="2194560"/>
            <a:ext cx="5486400" cy="713232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3" name="Shape 11"/>
          <p:cNvSpPr/>
          <p:nvPr/>
        </p:nvSpPr>
        <p:spPr>
          <a:xfrm>
            <a:off x="6263640" y="2194560"/>
            <a:ext cx="91440" cy="713232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4" name="Text 12"/>
          <p:cNvSpPr/>
          <p:nvPr/>
        </p:nvSpPr>
        <p:spPr>
          <a:xfrm>
            <a:off x="6446520" y="224028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 §1.1.5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6446520" y="244144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transitional-care section · joint paediatric–adult clinic exposure required during second half of training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263640" y="2971800"/>
            <a:ext cx="5486400" cy="713232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7" name="Shape 15"/>
          <p:cNvSpPr/>
          <p:nvPr/>
        </p:nvSpPr>
        <p:spPr>
          <a:xfrm>
            <a:off x="6263640" y="2971800"/>
            <a:ext cx="91440" cy="713232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8" name="Text 16"/>
          <p:cNvSpPr/>
          <p:nvPr/>
        </p:nvSpPr>
        <p:spPr>
          <a:xfrm>
            <a:off x="6446520" y="301752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7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6446520" y="321868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developmentally appropriate care to adolescents and young adults during transition (standalone EPA)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263640" y="3749040"/>
            <a:ext cx="5486400" cy="713232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1" name="Shape 19"/>
          <p:cNvSpPr/>
          <p:nvPr/>
        </p:nvSpPr>
        <p:spPr>
          <a:xfrm>
            <a:off x="6263640" y="3749040"/>
            <a:ext cx="91440" cy="713232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2" name="Text 20"/>
          <p:cNvSpPr/>
          <p:nvPr/>
        </p:nvSpPr>
        <p:spPr>
          <a:xfrm>
            <a:off x="6446520" y="379476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APPENDIX 1 §9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6446520" y="399592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Knowledge-section on paediatric rheumatology and transitional care · conditions and assessment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263640" y="4526280"/>
            <a:ext cx="5486400" cy="713232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5" name="Shape 23"/>
          <p:cNvSpPr/>
          <p:nvPr/>
        </p:nvSpPr>
        <p:spPr>
          <a:xfrm>
            <a:off x="6263640" y="4526280"/>
            <a:ext cx="91440" cy="713232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6" name="Text 24"/>
          <p:cNvSpPr/>
          <p:nvPr/>
        </p:nvSpPr>
        <p:spPr>
          <a:xfrm>
            <a:off x="6446520" y="457200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COLLABORATOR ROLE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6446520" y="477316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working with paediatric rheumatology, adolescent medicine, and youth-friendly services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263640" y="5303520"/>
            <a:ext cx="5486400" cy="713232"/>
          </a:xfrm>
          <a:prstGeom prst="rect">
            <a:avLst/>
          </a:prstGeom>
          <a:solidFill>
            <a:srgbClr val="EEF4FA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9" name="Shape 27"/>
          <p:cNvSpPr/>
          <p:nvPr/>
        </p:nvSpPr>
        <p:spPr>
          <a:xfrm>
            <a:off x="6263640" y="5303520"/>
            <a:ext cx="91440" cy="713232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0" name="Text 28"/>
          <p:cNvSpPr/>
          <p:nvPr/>
        </p:nvSpPr>
        <p:spPr>
          <a:xfrm>
            <a:off x="6446520" y="534924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[19]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6446520" y="555040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Foster HE et al. EULAR/PReS standards. Ann Rheum Dis 2017; 76(4):639–646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NEW IN THIS REVISION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Quality-of-document improvements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548640" y="1828800"/>
            <a:ext cx="457200" cy="457200"/>
          </a:xfrm>
          <a:prstGeom prst="ellipse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938528"/>
            <a:ext cx="237744" cy="23774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143000" y="1783080"/>
            <a:ext cx="4892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Inclusivity (Appendix 6)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143000" y="2057400"/>
            <a:ext cx="4892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Grounded in UEMS 2024.13 Quality Indicator 13 + UEMS Code of Conduct + Charter on Specialist Training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309360" y="1828800"/>
            <a:ext cx="457200" cy="457200"/>
          </a:xfrm>
          <a:prstGeom prst="ellipse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088" y="1938528"/>
            <a:ext cx="237744" cy="23774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903720" y="1783080"/>
            <a:ext cx="4892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list rebuilt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6903720" y="2057400"/>
            <a:ext cx="4892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references, all verified — 13 new sources covering UEMS Charters, GDPR, EULAR clinical recommendations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548640" y="2697480"/>
            <a:ext cx="457200" cy="457200"/>
          </a:xfrm>
          <a:prstGeom prst="ellipse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2807208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143000" y="2651760"/>
            <a:ext cx="4892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Citation anchors added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1143000" y="2926080"/>
            <a:ext cx="4892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UEMS Charter mentioned in Part IV is now numerically cited; transitional-care, MDT, COI, GDPR all anchored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6309360" y="2697480"/>
            <a:ext cx="457200" cy="457200"/>
          </a:xfrm>
          <a:prstGeom prst="ellipse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9088" y="2807208"/>
            <a:ext cx="237744" cy="23774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903720" y="2651760"/>
            <a:ext cx="4892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Conditions list expanded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6903720" y="2926080"/>
            <a:ext cx="4892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sections on autoinflammatory disease, RMDs in pregnancy, transitional care, rare/orphan diseases</a:t>
            </a:r>
            <a:endParaRPr lang="en-US" sz="1100" dirty="0"/>
          </a:p>
        </p:txBody>
      </p:sp>
      <p:sp>
        <p:nvSpPr>
          <p:cNvPr id="25" name="Shape 19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368" y="3675888"/>
            <a:ext cx="237744" cy="23774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143000" y="3520440"/>
            <a:ext cx="4892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× Knowledge matrix (App. 5)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1143000" y="3794760"/>
            <a:ext cx="4892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Cross-references all 11 EPAs with the 11 knowledge sections — supports examination blueprinting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6309360" y="3566160"/>
            <a:ext cx="457200" cy="457200"/>
          </a:xfrm>
          <a:prstGeom prst="ellipse">
            <a:avLst/>
          </a:prstGeom>
          <a:solidFill>
            <a:srgbClr val="D6EAF8"/>
          </a:solidFill>
          <a:ln w="12700">
            <a:solidFill>
              <a:srgbClr val="D6EAF8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9088" y="3675888"/>
            <a:ext cx="237744" cy="237744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903720" y="3520440"/>
            <a:ext cx="4892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Trainer competence framework</a:t>
            </a:r>
            <a:endParaRPr lang="en-US" sz="1300" dirty="0"/>
          </a:p>
        </p:txBody>
      </p:sp>
      <p:sp>
        <p:nvSpPr>
          <p:cNvPr id="32" name="Text 24"/>
          <p:cNvSpPr/>
          <p:nvPr/>
        </p:nvSpPr>
        <p:spPr>
          <a:xfrm>
            <a:off x="6903720" y="3794760"/>
            <a:ext cx="4892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Four-role taxonomy (Teacher · Mentor · Clinical Supervisor · Educational Supervisor) with 7 domains</a:t>
            </a:r>
            <a:endParaRPr lang="en-US" sz="1100" dirty="0"/>
          </a:p>
        </p:txBody>
      </p:sp>
      <p:sp>
        <p:nvSpPr>
          <p:cNvPr id="33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34" name="Text 26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REVIEW · STRENGTHS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genuinely strong about this draft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548640" y="1783080"/>
            <a:ext cx="1106424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0" name="Shape 8"/>
          <p:cNvSpPr/>
          <p:nvPr/>
        </p:nvSpPr>
        <p:spPr>
          <a:xfrm>
            <a:off x="548640" y="1783080"/>
            <a:ext cx="91440" cy="621792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1" name="Text 9"/>
          <p:cNvSpPr/>
          <p:nvPr/>
        </p:nvSpPr>
        <p:spPr>
          <a:xfrm>
            <a:off x="777240" y="1828800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Competency architecture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60520" y="1828800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on Alunno 2023 + CanMEDS overlay is the right move; among the most sophisticated cross-mappings in current UEMS portfolio.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2496312"/>
            <a:ext cx="1106424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4" name="Shape 12"/>
          <p:cNvSpPr/>
          <p:nvPr/>
        </p:nvSpPr>
        <p:spPr>
          <a:xfrm>
            <a:off x="548640" y="2496312"/>
            <a:ext cx="91440" cy="621792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5" name="Text 13"/>
          <p:cNvSpPr/>
          <p:nvPr/>
        </p:nvSpPr>
        <p:spPr>
          <a:xfrm>
            <a:off x="777240" y="2542032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Eleven well-constructed EPAs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160520" y="2542032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number — broad enough to span practice, focused enough to be assessable. EPA 11 (communication) as standalone is a bold, defensible choice.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48640" y="3209544"/>
            <a:ext cx="1106424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8" name="Shape 16"/>
          <p:cNvSpPr/>
          <p:nvPr/>
        </p:nvSpPr>
        <p:spPr>
          <a:xfrm>
            <a:off x="548640" y="3209544"/>
            <a:ext cx="91440" cy="621792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9" name="Text 17"/>
          <p:cNvSpPr/>
          <p:nvPr/>
        </p:nvSpPr>
        <p:spPr>
          <a:xfrm>
            <a:off x="777240" y="3255264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Trainer section (Part II)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160520" y="3255264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Four-role taxonomy + seven-domain framework is the strongest single section — directly usable for trainer accreditation across countries.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48640" y="3922776"/>
            <a:ext cx="1106424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2" name="Shape 20"/>
          <p:cNvSpPr/>
          <p:nvPr/>
        </p:nvSpPr>
        <p:spPr>
          <a:xfrm>
            <a:off x="548640" y="3922776"/>
            <a:ext cx="91440" cy="621792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3" name="Text 21"/>
          <p:cNvSpPr/>
          <p:nvPr/>
        </p:nvSpPr>
        <p:spPr>
          <a:xfrm>
            <a:off x="777240" y="3968496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framework (Part IV)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160520" y="3968496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Three-layer model + GDPR + visitation is more developed than most other UEMS ETRs — coherent, enforceable, and defensible.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48640" y="4636008"/>
            <a:ext cx="1106424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6" name="Shape 24"/>
          <p:cNvSpPr/>
          <p:nvPr/>
        </p:nvSpPr>
        <p:spPr>
          <a:xfrm>
            <a:off x="548640" y="4636008"/>
            <a:ext cx="91440" cy="621792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7" name="Text 25"/>
          <p:cNvSpPr/>
          <p:nvPr/>
        </p:nvSpPr>
        <p:spPr>
          <a:xfrm>
            <a:off x="777240" y="4681728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Pan-European discipline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160520" y="4681728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Successful translation of UK-specific terms (ARCP/CCT/QIPAT/GPC) to neutral, NMCA-compatible language throughout.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5349240"/>
            <a:ext cx="1106424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0" name="Shape 28"/>
          <p:cNvSpPr/>
          <p:nvPr/>
        </p:nvSpPr>
        <p:spPr>
          <a:xfrm>
            <a:off x="548640" y="5349240"/>
            <a:ext cx="91440" cy="621792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1" name="Text 29"/>
          <p:cNvSpPr/>
          <p:nvPr/>
        </p:nvSpPr>
        <p:spPr>
          <a:xfrm>
            <a:off x="777240" y="5394960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Transitional care visibility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4160520" y="5394960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Standalone EPA 7 + dedicated §1.1.5 + Appendix 1 §9 — gives the area structural status, not just a mention.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PROPOSALS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 </a:t>
            </a:r>
            <a:r>
              <a:rPr lang="hr-HR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are </a:t>
            </a:r>
            <a:r>
              <a:rPr lang="hr-HR" sz="2400" b="1" dirty="0" err="1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considering</a:t>
            </a:r>
            <a:r>
              <a:rPr lang="hr-HR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…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548640" y="1828800"/>
            <a:ext cx="502920" cy="502920"/>
          </a:xfrm>
          <a:prstGeom prst="ellipse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0" name="Text 8"/>
          <p:cNvSpPr/>
          <p:nvPr/>
        </p:nvSpPr>
        <p:spPr>
          <a:xfrm>
            <a:off x="54864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88720" y="178308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Year-by-year EPA supervision grid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188720" y="205740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 a JRCPTB-style table: levels expected at end of Y2, Y3, Y4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309360" y="1828800"/>
            <a:ext cx="502920" cy="502920"/>
          </a:xfrm>
          <a:prstGeom prst="ellipse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4" name="Text 12"/>
          <p:cNvSpPr/>
          <p:nvPr/>
        </p:nvSpPr>
        <p:spPr>
          <a:xfrm>
            <a:off x="630936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949440" y="178308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Procedure minimums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949440" y="205740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 year-specific competency milestones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48640" y="2697480"/>
            <a:ext cx="502920" cy="502920"/>
          </a:xfrm>
          <a:prstGeom prst="ellipse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8" name="Text 16"/>
          <p:cNvSpPr/>
          <p:nvPr/>
        </p:nvSpPr>
        <p:spPr>
          <a:xfrm>
            <a:off x="548640" y="2697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188720" y="265176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Appendix 1 → matrix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188720" y="292608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from a list to a clinical-area × presentations × conditions matrix. Add learning-outcome verbs per condition tie</a:t>
            </a:r>
            <a:r>
              <a:rPr lang="hr-HR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309360" y="2697480"/>
            <a:ext cx="502920" cy="502920"/>
          </a:xfrm>
          <a:prstGeom prst="ellipse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2" name="Text 20"/>
          <p:cNvSpPr/>
          <p:nvPr/>
        </p:nvSpPr>
        <p:spPr>
          <a:xfrm>
            <a:off x="6309360" y="2697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6949440" y="265176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architecture diagram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6949440" y="292608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page showing how EPAs, CanMEDS roles, EULAR–UEMS Domains, and Knowledge sections cross-map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48640" y="3566160"/>
            <a:ext cx="502920" cy="502920"/>
          </a:xfrm>
          <a:prstGeom prst="ellipse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6" name="Text 24"/>
          <p:cNvSpPr/>
          <p:nvPr/>
        </p:nvSpPr>
        <p:spPr>
          <a:xfrm>
            <a:off x="548640" y="3566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188720" y="3520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Inclusivity appendix — operationalise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188720" y="379476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the principle-essay style with a JRCPTB </a:t>
            </a:r>
            <a:r>
              <a:rPr lang="hr-HR" sz="1050" dirty="0" err="1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style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6309360" y="3566160"/>
            <a:ext cx="502920" cy="502920"/>
          </a:xfrm>
          <a:prstGeom prst="ellipse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0" name="Text 28"/>
          <p:cNvSpPr/>
          <p:nvPr/>
        </p:nvSpPr>
        <p:spPr>
          <a:xfrm>
            <a:off x="6309360" y="3566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6949440" y="3520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Primary-care interface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6949440" y="379476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paragraph in Part III on shared-care drug monitoring and primary-care liaison 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548640" y="4434840"/>
            <a:ext cx="502920" cy="502920"/>
          </a:xfrm>
          <a:prstGeom prst="ellipse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4" name="Text 32"/>
          <p:cNvSpPr/>
          <p:nvPr/>
        </p:nvSpPr>
        <p:spPr>
          <a:xfrm>
            <a:off x="548640" y="4434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1188720" y="438912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educator role</a:t>
            </a:r>
            <a:endParaRPr lang="en-US" sz="1250" dirty="0"/>
          </a:p>
        </p:txBody>
      </p:sp>
      <p:sp>
        <p:nvSpPr>
          <p:cNvPr id="36" name="Text 34"/>
          <p:cNvSpPr/>
          <p:nvPr/>
        </p:nvSpPr>
        <p:spPr>
          <a:xfrm>
            <a:off x="1188720" y="466344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patient involvement structural in Part II (trainer cohort) and in EPA 11, not only a soft mention in Appendix 6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6309360" y="4434840"/>
            <a:ext cx="502920" cy="502920"/>
          </a:xfrm>
          <a:prstGeom prst="ellipse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8" name="Text 36"/>
          <p:cNvSpPr/>
          <p:nvPr/>
        </p:nvSpPr>
        <p:spPr>
          <a:xfrm>
            <a:off x="6309360" y="4434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6949440" y="438912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framing paragraph</a:t>
            </a:r>
            <a:endParaRPr lang="en-US" sz="1250" dirty="0"/>
          </a:p>
        </p:txBody>
      </p:sp>
      <p:sp>
        <p:nvSpPr>
          <p:cNvPr id="40" name="Text 38"/>
          <p:cNvSpPr/>
          <p:nvPr/>
        </p:nvSpPr>
        <p:spPr>
          <a:xfrm>
            <a:off x="6949440" y="466344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'Future of the specialty' framing — flexible training,  parental leave — visible in Specialty section</a:t>
            </a:r>
            <a:r>
              <a:rPr lang="hr-HR" sz="10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5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we are, where we go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64240" cy="0"/>
          </a:xfrm>
          <a:prstGeom prst="line">
            <a:avLst/>
          </a:prstGeom>
          <a:noFill/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11475720" y="384048"/>
            <a:ext cx="411480" cy="411480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11475720" y="384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475720" y="8412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22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1280160" y="3840480"/>
            <a:ext cx="9601200" cy="0"/>
          </a:xfrm>
          <a:prstGeom prst="line">
            <a:avLst/>
          </a:prstGeom>
          <a:noFill/>
          <a:ln w="19050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0" name="Shape 8"/>
          <p:cNvSpPr/>
          <p:nvPr/>
        </p:nvSpPr>
        <p:spPr>
          <a:xfrm>
            <a:off x="1115568" y="3675888"/>
            <a:ext cx="329184" cy="329184"/>
          </a:xfrm>
          <a:prstGeom prst="ellipse">
            <a:avLst/>
          </a:prstGeom>
          <a:solidFill>
            <a:srgbClr val="E8A33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1" name="Shape 9"/>
          <p:cNvSpPr/>
          <p:nvPr/>
        </p:nvSpPr>
        <p:spPr>
          <a:xfrm>
            <a:off x="388620" y="2103120"/>
            <a:ext cx="1783080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2" name="Shape 10"/>
          <p:cNvSpPr/>
          <p:nvPr/>
        </p:nvSpPr>
        <p:spPr>
          <a:xfrm>
            <a:off x="388620" y="2103120"/>
            <a:ext cx="1783080" cy="73152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3" name="Text 11"/>
          <p:cNvSpPr/>
          <p:nvPr/>
        </p:nvSpPr>
        <p:spPr>
          <a:xfrm>
            <a:off x="434340" y="2212848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2026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34340" y="2432304"/>
            <a:ext cx="1691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meeting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34340" y="2724912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 — discussion and feedback from Section members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1280160" y="3611880"/>
            <a:ext cx="0" cy="64008"/>
          </a:xfrm>
          <a:prstGeom prst="line">
            <a:avLst/>
          </a:prstGeom>
          <a:noFill/>
          <a:ln w="9525">
            <a:solidFill>
              <a:srgbClr val="C9D6E2"/>
            </a:solidFill>
            <a:prstDash val="dash"/>
          </a:ln>
        </p:spPr>
        <p:txBody>
          <a:bodyPr/>
          <a:lstStyle/>
          <a:p>
            <a:endParaRPr lang="hr-HR"/>
          </a:p>
        </p:txBody>
      </p:sp>
      <p:sp>
        <p:nvSpPr>
          <p:cNvPr id="17" name="Shape 15"/>
          <p:cNvSpPr/>
          <p:nvPr/>
        </p:nvSpPr>
        <p:spPr>
          <a:xfrm>
            <a:off x="3035808" y="3675888"/>
            <a:ext cx="329184" cy="329184"/>
          </a:xfrm>
          <a:prstGeom prst="ellipse">
            <a:avLst/>
          </a:prstGeom>
          <a:solidFill>
            <a:srgbClr val="1C7293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8" name="Shape 16"/>
          <p:cNvSpPr/>
          <p:nvPr/>
        </p:nvSpPr>
        <p:spPr>
          <a:xfrm>
            <a:off x="2308860" y="4251960"/>
            <a:ext cx="1783080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9" name="Shape 17"/>
          <p:cNvSpPr/>
          <p:nvPr/>
        </p:nvSpPr>
        <p:spPr>
          <a:xfrm>
            <a:off x="2308860" y="4251960"/>
            <a:ext cx="1783080" cy="73152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0" name="Text 18"/>
          <p:cNvSpPr/>
          <p:nvPr/>
        </p:nvSpPr>
        <p:spPr>
          <a:xfrm>
            <a:off x="2354580" y="4361688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 2026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2354580" y="4581144"/>
            <a:ext cx="1691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2354580" y="4873752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Incorporate Section feedback · resolve placeholders · finalise Appendix 1 matrix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3200400" y="4005072"/>
            <a:ext cx="0" cy="246888"/>
          </a:xfrm>
          <a:prstGeom prst="line">
            <a:avLst/>
          </a:prstGeom>
          <a:noFill/>
          <a:ln w="9525">
            <a:solidFill>
              <a:srgbClr val="C9D6E2"/>
            </a:solidFill>
            <a:prstDash val="dash"/>
          </a:ln>
        </p:spPr>
        <p:txBody>
          <a:bodyPr/>
          <a:lstStyle/>
          <a:p>
            <a:endParaRPr lang="hr-HR"/>
          </a:p>
        </p:txBody>
      </p:sp>
      <p:sp>
        <p:nvSpPr>
          <p:cNvPr id="30" name="Shape 28"/>
          <p:cNvSpPr/>
          <p:nvPr/>
        </p:nvSpPr>
        <p:spPr>
          <a:xfrm>
            <a:off x="5120640" y="3611880"/>
            <a:ext cx="0" cy="64008"/>
          </a:xfrm>
          <a:prstGeom prst="line">
            <a:avLst/>
          </a:prstGeom>
          <a:noFill/>
          <a:ln w="9525">
            <a:solidFill>
              <a:srgbClr val="C9D6E2"/>
            </a:solidFill>
            <a:prstDash val="dash"/>
          </a:ln>
        </p:spPr>
        <p:txBody>
          <a:bodyPr/>
          <a:lstStyle/>
          <a:p>
            <a:endParaRPr lang="hr-HR"/>
          </a:p>
        </p:txBody>
      </p:sp>
      <p:sp>
        <p:nvSpPr>
          <p:cNvPr id="31" name="Shape 29"/>
          <p:cNvSpPr/>
          <p:nvPr/>
        </p:nvSpPr>
        <p:spPr>
          <a:xfrm>
            <a:off x="6876288" y="3675888"/>
            <a:ext cx="329184" cy="329184"/>
          </a:xfrm>
          <a:prstGeom prst="ellipse">
            <a:avLst/>
          </a:prstGeom>
          <a:solidFill>
            <a:srgbClr val="1C7293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2" name="Shape 30"/>
          <p:cNvSpPr/>
          <p:nvPr/>
        </p:nvSpPr>
        <p:spPr>
          <a:xfrm>
            <a:off x="6149340" y="4251960"/>
            <a:ext cx="1783080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3" name="Shape 31"/>
          <p:cNvSpPr/>
          <p:nvPr/>
        </p:nvSpPr>
        <p:spPr>
          <a:xfrm>
            <a:off x="6149340" y="4251960"/>
            <a:ext cx="1783080" cy="73152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4" name="Text 32"/>
          <p:cNvSpPr/>
          <p:nvPr/>
        </p:nvSpPr>
        <p:spPr>
          <a:xfrm>
            <a:off x="6195060" y="4361688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 2026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6195060" y="4581144"/>
            <a:ext cx="1691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Review Committee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6195060" y="4873752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ETR Review Committee · scoring against template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7040880" y="4005072"/>
            <a:ext cx="0" cy="246888"/>
          </a:xfrm>
          <a:prstGeom prst="line">
            <a:avLst/>
          </a:prstGeom>
          <a:noFill/>
          <a:ln w="9525">
            <a:solidFill>
              <a:srgbClr val="C9D6E2"/>
            </a:solidFill>
            <a:prstDash val="dash"/>
          </a:ln>
        </p:spPr>
        <p:txBody>
          <a:bodyPr/>
          <a:lstStyle/>
          <a:p>
            <a:endParaRPr lang="hr-HR"/>
          </a:p>
        </p:txBody>
      </p:sp>
      <p:sp>
        <p:nvSpPr>
          <p:cNvPr id="38" name="Shape 36"/>
          <p:cNvSpPr/>
          <p:nvPr/>
        </p:nvSpPr>
        <p:spPr>
          <a:xfrm>
            <a:off x="8796528" y="3675888"/>
            <a:ext cx="329184" cy="329184"/>
          </a:xfrm>
          <a:prstGeom prst="ellipse">
            <a:avLst/>
          </a:prstGeom>
          <a:solidFill>
            <a:srgbClr val="1C7293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9" name="Shape 37"/>
          <p:cNvSpPr/>
          <p:nvPr/>
        </p:nvSpPr>
        <p:spPr>
          <a:xfrm>
            <a:off x="8069580" y="2103120"/>
            <a:ext cx="1783080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0" name="Shape 38"/>
          <p:cNvSpPr/>
          <p:nvPr/>
        </p:nvSpPr>
        <p:spPr>
          <a:xfrm>
            <a:off x="8069580" y="2103120"/>
            <a:ext cx="1783080" cy="73152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1" name="Text 39"/>
          <p:cNvSpPr/>
          <p:nvPr/>
        </p:nvSpPr>
        <p:spPr>
          <a:xfrm>
            <a:off x="8115300" y="2212848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 2026</a:t>
            </a:r>
            <a:endParaRPr lang="en-US" sz="950" dirty="0"/>
          </a:p>
        </p:txBody>
      </p:sp>
      <p:sp>
        <p:nvSpPr>
          <p:cNvPr id="42" name="Text 40"/>
          <p:cNvSpPr/>
          <p:nvPr/>
        </p:nvSpPr>
        <p:spPr>
          <a:xfrm>
            <a:off x="8115300" y="2432304"/>
            <a:ext cx="1691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Council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8115300" y="2724912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Council adoption · publication as UEMS 2026/xx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8961120" y="3611880"/>
            <a:ext cx="0" cy="64008"/>
          </a:xfrm>
          <a:prstGeom prst="line">
            <a:avLst/>
          </a:prstGeom>
          <a:noFill/>
          <a:ln w="9525">
            <a:solidFill>
              <a:srgbClr val="C9D6E2"/>
            </a:solidFill>
            <a:prstDash val="dash"/>
          </a:ln>
        </p:spPr>
        <p:txBody>
          <a:bodyPr/>
          <a:lstStyle/>
          <a:p>
            <a:endParaRPr lang="hr-HR"/>
          </a:p>
        </p:txBody>
      </p:sp>
      <p:sp>
        <p:nvSpPr>
          <p:cNvPr id="45" name="Shape 43"/>
          <p:cNvSpPr/>
          <p:nvPr/>
        </p:nvSpPr>
        <p:spPr>
          <a:xfrm>
            <a:off x="10716768" y="3675888"/>
            <a:ext cx="329184" cy="329184"/>
          </a:xfrm>
          <a:prstGeom prst="ellipse">
            <a:avLst/>
          </a:prstGeom>
          <a:solidFill>
            <a:srgbClr val="1C7293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6" name="Shape 44"/>
          <p:cNvSpPr/>
          <p:nvPr/>
        </p:nvSpPr>
        <p:spPr>
          <a:xfrm>
            <a:off x="9989820" y="4251960"/>
            <a:ext cx="1783080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6E2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7" name="Shape 45"/>
          <p:cNvSpPr/>
          <p:nvPr/>
        </p:nvSpPr>
        <p:spPr>
          <a:xfrm>
            <a:off x="9989820" y="4251960"/>
            <a:ext cx="1783080" cy="73152"/>
          </a:xfrm>
          <a:prstGeom prst="rect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8" name="Text 46"/>
          <p:cNvSpPr/>
          <p:nvPr/>
        </p:nvSpPr>
        <p:spPr>
          <a:xfrm>
            <a:off x="10035540" y="4361688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2027+</a:t>
            </a:r>
            <a:endParaRPr lang="en-US" sz="950" dirty="0"/>
          </a:p>
        </p:txBody>
      </p:sp>
      <p:sp>
        <p:nvSpPr>
          <p:cNvPr id="49" name="Text 47"/>
          <p:cNvSpPr/>
          <p:nvPr/>
        </p:nvSpPr>
        <p:spPr>
          <a:xfrm>
            <a:off x="10035540" y="4581144"/>
            <a:ext cx="1691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</a:t>
            </a:r>
            <a:endParaRPr lang="en-US" sz="1200" dirty="0"/>
          </a:p>
        </p:txBody>
      </p:sp>
      <p:sp>
        <p:nvSpPr>
          <p:cNvPr id="50" name="Text 48"/>
          <p:cNvSpPr/>
          <p:nvPr/>
        </p:nvSpPr>
        <p:spPr>
          <a:xfrm>
            <a:off x="10035540" y="4873752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Adoption by NMCAs · CESMA examination alignment · five-yearly revision cycle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10881360" y="4005072"/>
            <a:ext cx="0" cy="246888"/>
          </a:xfrm>
          <a:prstGeom prst="line">
            <a:avLst/>
          </a:prstGeom>
          <a:noFill/>
          <a:ln w="9525">
            <a:solidFill>
              <a:srgbClr val="C9D6E2"/>
            </a:solidFill>
            <a:prstDash val="dash"/>
          </a:ln>
        </p:spPr>
        <p:txBody>
          <a:bodyPr/>
          <a:lstStyle/>
          <a:p>
            <a:endParaRPr lang="hr-HR"/>
          </a:p>
        </p:txBody>
      </p:sp>
      <p:sp>
        <p:nvSpPr>
          <p:cNvPr id="52" name="Text 50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8778240" y="649224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Rheumatology 2026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331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914400" y="14630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6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14400" y="2011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questions for the Section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914400" y="32461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554480" y="3282696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D6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the 11 EPAs the right ones — and are we missing anything the next five years will demand?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914400" y="402336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554480" y="4059936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D6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Should the supervision grid be year-by-year (JRCPTB-style) or remain as a single end-of-training target?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914400" y="480060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8A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554480" y="4837176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D6EA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the deal-breakers for your NMCA — where do we soften the frame, and where can we hold it firm?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914400" y="5852160"/>
            <a:ext cx="3657600" cy="0"/>
          </a:xfrm>
          <a:prstGeom prst="line">
            <a:avLst/>
          </a:prstGeom>
          <a:noFill/>
          <a:ln w="1905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2" name="Text 10"/>
          <p:cNvSpPr/>
          <p:nvPr/>
        </p:nvSpPr>
        <p:spPr>
          <a:xfrm>
            <a:off x="914400" y="598932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D6EA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  ·  questions and comments very welcome</a:t>
            </a:r>
            <a:r>
              <a:rPr lang="hr-HR" sz="1400" i="1" dirty="0">
                <a:solidFill>
                  <a:srgbClr val="D6EA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</a:t>
            </a:r>
            <a:r>
              <a:rPr lang="hr-HR" sz="2000" b="1" i="1" dirty="0">
                <a:solidFill>
                  <a:srgbClr val="D6EA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miro.mayer@gmail.com</a:t>
            </a:r>
            <a:endParaRPr lang="en-US" sz="1400" b="1" dirty="0"/>
          </a:p>
        </p:txBody>
      </p:sp>
      <p:sp>
        <p:nvSpPr>
          <p:cNvPr id="13" name="Text 11"/>
          <p:cNvSpPr/>
          <p:nvPr/>
        </p:nvSpPr>
        <p:spPr>
          <a:xfrm>
            <a:off x="914400" y="64465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3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Rheumatology · Prague 2026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4" ma:contentTypeDescription="Create a new document." ma:contentTypeScope="" ma:versionID="21f573fbcbb9972ec0c0d74a17410491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be74145e2a8fc7b0e24ec622d8cb1dcc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1efa4d1-760a-4f09-868e-fc619fd5e590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Props1.xml><?xml version="1.0" encoding="utf-8"?>
<ds:datastoreItem xmlns:ds="http://schemas.openxmlformats.org/officeDocument/2006/customXml" ds:itemID="{E5142662-CC9F-4A29-83D8-5FCF2A162B2F}"/>
</file>

<file path=customXml/itemProps2.xml><?xml version="1.0" encoding="utf-8"?>
<ds:datastoreItem xmlns:ds="http://schemas.openxmlformats.org/officeDocument/2006/customXml" ds:itemID="{41F871DE-AD6F-4E50-A257-A63F92AB22B9}"/>
</file>

<file path=customXml/itemProps3.xml><?xml version="1.0" encoding="utf-8"?>
<ds:datastoreItem xmlns:ds="http://schemas.openxmlformats.org/officeDocument/2006/customXml" ds:itemID="{303F04D8-7F26-459D-9A79-9ABECBA203D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3196</Words>
  <Application>Microsoft Office PowerPoint</Application>
  <PresentationFormat>Widescreen</PresentationFormat>
  <Paragraphs>466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UEMS 2026 ETR in Rheumatology</dc:title>
  <dc:subject>PptxGenJS Presentation</dc:subject>
  <dc:creator>UEMS Section of Rheumatology — ETR Working Group</dc:creator>
  <cp:lastModifiedBy>Sandrine Tshimbulu</cp:lastModifiedBy>
  <cp:revision>3</cp:revision>
  <dcterms:created xsi:type="dcterms:W3CDTF">2026-05-08T08:11:42Z</dcterms:created>
  <dcterms:modified xsi:type="dcterms:W3CDTF">2026-06-24T11:03:18Z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0x0101004194900BABD61B4BAC2F245EDF4ED39E</vt:lpwstr>
  </property>
</Properties>
</file>