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07"/>
  </p:normalViewPr>
  <p:slideViewPr>
    <p:cSldViewPr snapToGrid="0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1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28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4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2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28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58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3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37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5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4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940E06-AC82-324C-A37D-DD1448CD87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3939830" cy="2450592"/>
          </a:xfrm>
        </p:spPr>
        <p:txBody>
          <a:bodyPr anchor="t">
            <a:normAutofit fontScale="90000"/>
          </a:bodyPr>
          <a:lstStyle/>
          <a:p>
            <a:r>
              <a:rPr lang="en-US" sz="4800" dirty="0">
                <a:solidFill>
                  <a:schemeClr val="tx2"/>
                </a:solidFill>
              </a:rPr>
              <a:t>Rheumatology </a:t>
            </a:r>
            <a:br>
              <a:rPr lang="en-US" sz="4800" dirty="0">
                <a:solidFill>
                  <a:schemeClr val="tx2"/>
                </a:solidFill>
              </a:rPr>
            </a:br>
            <a:r>
              <a:rPr lang="en-US" sz="4800" dirty="0">
                <a:solidFill>
                  <a:schemeClr val="tx2"/>
                </a:solidFill>
              </a:rPr>
              <a:t>Trainees perspective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BD82A-5965-01E3-0690-8E77600CF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870" y="4406871"/>
            <a:ext cx="3465681" cy="1709890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Dr Deepak </a:t>
            </a:r>
            <a:r>
              <a:rPr lang="en-US" dirty="0" err="1"/>
              <a:t>Nagra</a:t>
            </a:r>
            <a:r>
              <a:rPr lang="en-US" dirty="0"/>
              <a:t> </a:t>
            </a:r>
          </a:p>
          <a:p>
            <a:pPr algn="ctr"/>
            <a:r>
              <a:rPr lang="en-US" sz="1500" dirty="0"/>
              <a:t>MD(res), MRCP, </a:t>
            </a:r>
            <a:r>
              <a:rPr lang="en-US" sz="1500" dirty="0" err="1"/>
              <a:t>DipMSK</a:t>
            </a:r>
            <a:endParaRPr lang="en-US" sz="1500" dirty="0"/>
          </a:p>
          <a:p>
            <a:pPr algn="ctr"/>
            <a:r>
              <a:rPr lang="en-US" sz="1500" dirty="0"/>
              <a:t>University Hospitals Coventry &amp; Warwickshire 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91952F0-771E-D2ED-C333-EEED6708B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346642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uems-eaccme-logo – MedEd Global Solutions">
            <a:extLst>
              <a:ext uri="{FF2B5EF4-FFF2-40B4-BE49-F238E27FC236}">
                <a16:creationId xmlns:a16="http://schemas.microsoft.com/office/drawing/2014/main" id="{B281D55A-9325-8986-A43F-85E86F083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0496" y="657369"/>
            <a:ext cx="5642166" cy="564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3FB6D83C-2377-9CAD-A991-9E0B6AF25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208" y="6299535"/>
            <a:ext cx="3465681" cy="464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41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69766-4EBB-DBF1-322B-745B866B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have a portfolio ? 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CBA66F5D-C183-714E-F111-B24A96EAF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9079" y="2112454"/>
            <a:ext cx="5500967" cy="376713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9B90D30-4EC8-44D9-613A-539E4C5B2879}"/>
              </a:ext>
            </a:extLst>
          </p:cNvPr>
          <p:cNvSpPr txBox="1">
            <a:spLocks/>
          </p:cNvSpPr>
          <p:nvPr/>
        </p:nvSpPr>
        <p:spPr>
          <a:xfrm>
            <a:off x="312738" y="2276856"/>
            <a:ext cx="638810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Map educational plan </a:t>
            </a:r>
          </a:p>
          <a:p>
            <a:r>
              <a:rPr lang="en-US" dirty="0"/>
              <a:t>Monitor progress and objective set by assessor </a:t>
            </a:r>
          </a:p>
          <a:p>
            <a:r>
              <a:rPr lang="en-US" dirty="0"/>
              <a:t>Feedback &amp; Reflection </a:t>
            </a:r>
          </a:p>
          <a:p>
            <a:r>
              <a:rPr lang="en-US" dirty="0"/>
              <a:t>Continuity / log of work in case of geographical displacement </a:t>
            </a:r>
          </a:p>
          <a:p>
            <a:r>
              <a:rPr lang="en-US" dirty="0"/>
              <a:t>Standardizes medical education and clinical practice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2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4D986-27EF-8BFF-8BF6-18029C79E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portfolio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3C339-D974-74E1-45C9-07929D60A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7" y="2578608"/>
            <a:ext cx="10665905" cy="3767328"/>
          </a:xfrm>
        </p:spPr>
        <p:txBody>
          <a:bodyPr/>
          <a:lstStyle/>
          <a:p>
            <a:r>
              <a:rPr lang="en-US" dirty="0"/>
              <a:t>Compilation of work based assessments</a:t>
            </a:r>
          </a:p>
          <a:p>
            <a:r>
              <a:rPr lang="en-US" dirty="0"/>
              <a:t>Record of qualifications </a:t>
            </a:r>
          </a:p>
          <a:p>
            <a:r>
              <a:rPr lang="en-US" dirty="0"/>
              <a:t>Platform to record feedback </a:t>
            </a:r>
          </a:p>
        </p:txBody>
      </p:sp>
      <p:pic>
        <p:nvPicPr>
          <p:cNvPr id="2050" name="Picture 2" descr="E-portfolios - Learning and Teaching Hub">
            <a:extLst>
              <a:ext uri="{FF2B5EF4-FFF2-40B4-BE49-F238E27FC236}">
                <a16:creationId xmlns:a16="http://schemas.microsoft.com/office/drawing/2014/main" id="{8093BD1A-FA80-9025-9225-CB6736401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592" y="2085975"/>
            <a:ext cx="62992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27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8FAC4-9852-D581-0C7D-AFAFCCDE3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produced ?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385E86C2-774F-B89B-C2A7-9C397485F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112" y="2112454"/>
            <a:ext cx="5659427" cy="3767138"/>
          </a:xfr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7CAB5906-3F9F-A9BD-ABE0-694DB229C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150" y="2112454"/>
            <a:ext cx="3149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63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A2D88-5139-7CD0-35FF-8DDF764E8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Prototype in the making 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CCB92A2D-ADC1-3FD4-3F4E-976AD69CF0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1898" y="1855701"/>
            <a:ext cx="7232111" cy="4335158"/>
          </a:xfrm>
        </p:spPr>
      </p:pic>
    </p:spTree>
    <p:extLst>
      <p:ext uri="{BB962C8B-B14F-4D97-AF65-F5344CB8AC3E}">
        <p14:creationId xmlns:p14="http://schemas.microsoft.com/office/powerpoint/2010/main" val="654743112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4" ma:contentTypeDescription="Create a new document." ma:contentTypeScope="" ma:versionID="21f573fbcbb9972ec0c0d74a17410491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e74145e2a8fc7b0e24ec622d8cb1dcc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1efa4d1-760a-4f09-868e-fc619fd5e590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307A346F-5765-4229-A885-73F288CB1DE8}"/>
</file>

<file path=customXml/itemProps2.xml><?xml version="1.0" encoding="utf-8"?>
<ds:datastoreItem xmlns:ds="http://schemas.openxmlformats.org/officeDocument/2006/customXml" ds:itemID="{E42CC8B1-CA7F-4A2C-9CE3-5C629C3FBDA2}"/>
</file>

<file path=customXml/itemProps3.xml><?xml version="1.0" encoding="utf-8"?>
<ds:datastoreItem xmlns:ds="http://schemas.openxmlformats.org/officeDocument/2006/customXml" ds:itemID="{D6C2872C-718D-42E4-91A2-AD5D9BB8769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Bierstadt</vt:lpstr>
      <vt:lpstr>GestaltVTI</vt:lpstr>
      <vt:lpstr>Rheumatology  Trainees perspective </vt:lpstr>
      <vt:lpstr>Why have a portfolio ? </vt:lpstr>
      <vt:lpstr>What is a portfolio ?</vt:lpstr>
      <vt:lpstr>What can be produced ?</vt:lpstr>
      <vt:lpstr>A Prototype in the making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Rheumatology  Trainees perspective</dc:title>
  <dc:creator>Nagra, Deepak</dc:creator>
  <cp:lastModifiedBy>Sandrine Tshimbulu</cp:lastModifiedBy>
  <cp:revision>5</cp:revision>
  <dcterms:created xsi:type="dcterms:W3CDTF">2026-05-02T11:55:18Z</dcterms:created>
  <dcterms:modified xsi:type="dcterms:W3CDTF">2026-05-12T09:53:10Z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