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83" r:id="rId1"/>
  </p:sldMasterIdLst>
  <p:sldIdLst>
    <p:sldId id="256" r:id="rId2"/>
    <p:sldId id="266" r:id="rId3"/>
    <p:sldId id="267" r:id="rId4"/>
    <p:sldId id="263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2"/>
    <p:restoredTop sz="94661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841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837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963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5/9/2025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105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5/9/2025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002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5/9/2025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185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237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5/9/2025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7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5/9/2025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509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916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786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5/9/2025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798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hyperlink" Target="mailto:isabel.castrejon@salud.madrid.org" TargetMode="External"/><Relationship Id="rId7" Type="http://schemas.openxmlformats.org/officeDocument/2006/relationships/image" Target="../media/image20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png"/><Relationship Id="rId5" Type="http://schemas.openxmlformats.org/officeDocument/2006/relationships/image" Target="../media/image18.tif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CED73A-2388-50F4-9B09-D9F5C2C041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8261" y="1559314"/>
            <a:ext cx="8689976" cy="186968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UEMS – RHEUMATOLOGY ANNUAL MEETING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0C7312D-ACBC-63FB-77BC-AC964C8A5A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93709" y="3830584"/>
            <a:ext cx="5239079" cy="585439"/>
          </a:xfrm>
        </p:spPr>
        <p:txBody>
          <a:bodyPr>
            <a:noAutofit/>
          </a:bodyPr>
          <a:lstStyle/>
          <a:p>
            <a:r>
              <a:rPr lang="en-US" sz="3200" dirty="0"/>
              <a:t>MADRID. MAY 8</a:t>
            </a:r>
            <a:r>
              <a:rPr lang="en-US" sz="3200" baseline="30000" dirty="0"/>
              <a:t>TH</a:t>
            </a:r>
            <a:r>
              <a:rPr lang="en-US" sz="3200" dirty="0"/>
              <a:t> – MAY 9</a:t>
            </a:r>
            <a:r>
              <a:rPr lang="en-US" sz="3200" baseline="30000" dirty="0"/>
              <a:t>TH</a:t>
            </a:r>
            <a:r>
              <a:rPr lang="en-US" sz="3200" dirty="0"/>
              <a:t>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7366A07-0355-5215-2C37-95BA305D87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11551" cy="74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9697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D141A65-7EDD-CEE4-5344-423D341DB9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12066" y="4960471"/>
            <a:ext cx="7757985" cy="157414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1600" noProof="1">
                <a:latin typeface="Calibri" panose="020F0502020204030204" pitchFamily="34" charset="0"/>
                <a:cs typeface="Calibri" panose="020F0502020204030204" pitchFamily="34" charset="0"/>
              </a:rPr>
              <a:t>Edificio España built between 1948 and 1953. </a:t>
            </a:r>
          </a:p>
          <a:p>
            <a:pPr>
              <a:lnSpc>
                <a:spcPct val="100000"/>
              </a:lnSpc>
            </a:pPr>
            <a:r>
              <a:rPr lang="en-GB" sz="1600" noProof="1">
                <a:latin typeface="Calibri" panose="020F0502020204030204" pitchFamily="34" charset="0"/>
                <a:cs typeface="Calibri" panose="020F0502020204030204" pitchFamily="34" charset="0"/>
              </a:rPr>
              <a:t>Designed  by architects Julián and José María Otamendi, neoherrerian and art déco styles. </a:t>
            </a:r>
          </a:p>
          <a:p>
            <a:pPr>
              <a:lnSpc>
                <a:spcPct val="100000"/>
              </a:lnSpc>
            </a:pPr>
            <a:r>
              <a:rPr lang="en-GB" sz="1600" noProof="1">
                <a:latin typeface="Calibri" panose="020F0502020204030204" pitchFamily="34" charset="0"/>
                <a:cs typeface="Calibri" panose="020F0502020204030204" pitchFamily="34" charset="0"/>
              </a:rPr>
              <a:t>Standing at 117 meters with 26 floors, it was the tallest building in Spain upon its completion, symbolizing the nation's post-war modernization efforts</a:t>
            </a:r>
          </a:p>
        </p:txBody>
      </p:sp>
      <p:pic>
        <p:nvPicPr>
          <p:cNvPr id="4" name="Picture 2" descr="Entrada del hotel RIU.">
            <a:extLst>
              <a:ext uri="{FF2B5EF4-FFF2-40B4-BE49-F238E27FC236}">
                <a16:creationId xmlns:a16="http://schemas.microsoft.com/office/drawing/2014/main" id="{C7C6DADE-9CDD-88C4-100B-DA2A062B1F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2856" y="782521"/>
            <a:ext cx="7847195" cy="3999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&lt;p&gt;Vista frontal, durante su construcción (hacia 1952-1953). &lt;/p&gt;">
            <a:extLst>
              <a:ext uri="{FF2B5EF4-FFF2-40B4-BE49-F238E27FC236}">
                <a16:creationId xmlns:a16="http://schemas.microsoft.com/office/drawing/2014/main" id="{5572E0DE-19BB-E006-9C45-361F64A094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61" y="1039116"/>
            <a:ext cx="2932904" cy="3999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4B3654E-941C-939D-21A8-1455B45D7E07}"/>
              </a:ext>
            </a:extLst>
          </p:cNvPr>
          <p:cNvSpPr txBox="1"/>
          <p:nvPr/>
        </p:nvSpPr>
        <p:spPr>
          <a:xfrm>
            <a:off x="468349" y="183919"/>
            <a:ext cx="576003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SITE EDIFICIO ESPAÑA - RIU HOTEL</a:t>
            </a:r>
          </a:p>
        </p:txBody>
      </p:sp>
    </p:spTree>
    <p:extLst>
      <p:ext uri="{BB962C8B-B14F-4D97-AF65-F5344CB8AC3E}">
        <p14:creationId xmlns:p14="http://schemas.microsoft.com/office/powerpoint/2010/main" val="294884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9D228D4-EDDC-5255-8FA4-E9C9F3C5AF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3784" y="1265939"/>
            <a:ext cx="4315523" cy="5114694"/>
          </a:xfrm>
          <a:prstGeom prst="rect">
            <a:avLst/>
          </a:prstGeom>
        </p:spPr>
      </p:pic>
      <p:pic>
        <p:nvPicPr>
          <p:cNvPr id="4" name="Picture 2" descr="Private tourguide | Highlights of Madrid">
            <a:extLst>
              <a:ext uri="{FF2B5EF4-FFF2-40B4-BE49-F238E27FC236}">
                <a16:creationId xmlns:a16="http://schemas.microsoft.com/office/drawing/2014/main" id="{17A685B7-7921-BE17-0838-691BD8B558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7335" y="4962155"/>
            <a:ext cx="4718284" cy="1753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Así son las nuevas tiendas en la Gran Vía de Madrid">
            <a:extLst>
              <a:ext uri="{FF2B5EF4-FFF2-40B4-BE49-F238E27FC236}">
                <a16:creationId xmlns:a16="http://schemas.microsoft.com/office/drawing/2014/main" id="{3A216B08-531B-5937-A268-BB979118D7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075" y="1265939"/>
            <a:ext cx="3958682" cy="264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EL OSO Y EL MADROÑO (Madrid) - Qué SABER antes de ir (2025)">
            <a:extLst>
              <a:ext uri="{FF2B5EF4-FFF2-40B4-BE49-F238E27FC236}">
                <a16:creationId xmlns:a16="http://schemas.microsoft.com/office/drawing/2014/main" id="{5D13AF85-54BB-6154-E3A9-E097E6D617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2685" y="2816424"/>
            <a:ext cx="2013724" cy="2013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Entradas al Palacio Real de Madrid y visitas guiadas | musement">
            <a:extLst>
              <a:ext uri="{FF2B5EF4-FFF2-40B4-BE49-F238E27FC236}">
                <a16:creationId xmlns:a16="http://schemas.microsoft.com/office/drawing/2014/main" id="{D1972DB8-DB5A-3F5E-DF90-15217BCDA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57" y="2931468"/>
            <a:ext cx="3397403" cy="1783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Mercado de San Miguel Madrid: puestos, horario y cómo es">
            <a:extLst>
              <a:ext uri="{FF2B5EF4-FFF2-40B4-BE49-F238E27FC236}">
                <a16:creationId xmlns:a16="http://schemas.microsoft.com/office/drawing/2014/main" id="{32CF8482-67BD-5B55-3BD5-4894810F71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42" y="4715104"/>
            <a:ext cx="3029414" cy="2019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3F79F71-269E-5F1E-8548-5079D2875E67}"/>
              </a:ext>
            </a:extLst>
          </p:cNvPr>
          <p:cNvSpPr txBox="1"/>
          <p:nvPr/>
        </p:nvSpPr>
        <p:spPr>
          <a:xfrm>
            <a:off x="401442" y="342737"/>
            <a:ext cx="71976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WALKING FROM PLAZA MAYOR (RIU HOTEL)</a:t>
            </a:r>
          </a:p>
        </p:txBody>
      </p:sp>
    </p:spTree>
    <p:extLst>
      <p:ext uri="{BB962C8B-B14F-4D97-AF65-F5344CB8AC3E}">
        <p14:creationId xmlns:p14="http://schemas.microsoft.com/office/powerpoint/2010/main" val="683915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98F75-EF02-3A23-F454-BD9E4857A3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20 Paintings You Have to Visit at the Museo del Prado in Madrid | Britannica">
            <a:extLst>
              <a:ext uri="{FF2B5EF4-FFF2-40B4-BE49-F238E27FC236}">
                <a16:creationId xmlns:a16="http://schemas.microsoft.com/office/drawing/2014/main" id="{6C838703-B272-D6C7-66E4-F90ECF8848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8692" y="772734"/>
            <a:ext cx="5722575" cy="3124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E17F5DFC-06FA-D18A-787F-ABAB8926073F}"/>
              </a:ext>
            </a:extLst>
          </p:cNvPr>
          <p:cNvSpPr txBox="1"/>
          <p:nvPr/>
        </p:nvSpPr>
        <p:spPr>
          <a:xfrm>
            <a:off x="200723" y="1637440"/>
            <a:ext cx="320040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NOT MISS!</a:t>
            </a:r>
          </a:p>
          <a:p>
            <a:endParaRPr lang="en-US" sz="3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PRADO MUSEUM</a:t>
            </a:r>
          </a:p>
          <a:p>
            <a:endParaRPr lang="en-US" sz="3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RETIRO PARK</a:t>
            </a:r>
          </a:p>
        </p:txBody>
      </p:sp>
      <p:pic>
        <p:nvPicPr>
          <p:cNvPr id="6" name="Picture 2" descr="Visita el Parque del Retiro - Qué ver, mapa, horarios y tarifas">
            <a:extLst>
              <a:ext uri="{FF2B5EF4-FFF2-40B4-BE49-F238E27FC236}">
                <a16:creationId xmlns:a16="http://schemas.microsoft.com/office/drawing/2014/main" id="{C677EA5A-680B-A8E8-ACDD-B32D284EF8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8692" y="4025590"/>
            <a:ext cx="4425540" cy="2655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Parque del Retiro - El parque más importante de Madrid">
            <a:extLst>
              <a:ext uri="{FF2B5EF4-FFF2-40B4-BE49-F238E27FC236}">
                <a16:creationId xmlns:a16="http://schemas.microsoft.com/office/drawing/2014/main" id="{CFD4E13B-B5B6-E495-F717-5DE1894F5B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2868" y="4025590"/>
            <a:ext cx="3632987" cy="202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1818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5592C4-01CA-3A98-2172-D130B5C35E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08A54679-DA0C-3079-9F3E-5AE5D082BC6D}"/>
              </a:ext>
            </a:extLst>
          </p:cNvPr>
          <p:cNvSpPr txBox="1"/>
          <p:nvPr/>
        </p:nvSpPr>
        <p:spPr>
          <a:xfrm>
            <a:off x="200723" y="1637440"/>
            <a:ext cx="3200401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DINNER TONIGH</a:t>
            </a:r>
          </a:p>
          <a:p>
            <a:r>
              <a:rPr lang="en-US" sz="3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8pm</a:t>
            </a:r>
          </a:p>
          <a:p>
            <a:endParaRPr lang="en-US" sz="3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RESTAURANTE OLMO</a:t>
            </a:r>
          </a:p>
          <a:p>
            <a:r>
              <a:rPr lang="en-US" sz="3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C/Ferraz 5</a:t>
            </a:r>
          </a:p>
          <a:p>
            <a:endParaRPr lang="en-US" sz="3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24EE1D4-B78E-7E07-E94C-28D4A0C561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0767" y="2463116"/>
            <a:ext cx="6650112" cy="3179402"/>
          </a:xfrm>
          <a:prstGeom prst="rect">
            <a:avLst/>
          </a:prstGeom>
        </p:spPr>
      </p:pic>
      <p:pic>
        <p:nvPicPr>
          <p:cNvPr id="3" name="Picture 2" descr="Algunos secretos que puedes descubrir cuando visites el Templo de Debod">
            <a:extLst>
              <a:ext uri="{FF2B5EF4-FFF2-40B4-BE49-F238E27FC236}">
                <a16:creationId xmlns:a16="http://schemas.microsoft.com/office/drawing/2014/main" id="{027EB0C3-8249-E6AB-3B34-3582027497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425" y="4666786"/>
            <a:ext cx="3470071" cy="1951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Restaurante Olmo, Modernidad Y Tradición - Cocina Francia">
            <a:extLst>
              <a:ext uri="{FF2B5EF4-FFF2-40B4-BE49-F238E27FC236}">
                <a16:creationId xmlns:a16="http://schemas.microsoft.com/office/drawing/2014/main" id="{5EFB69F0-4720-E62C-A4A6-744EC3A6A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4603" y="336112"/>
            <a:ext cx="4304371" cy="1758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0689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A12ABFC7-BF1E-E58F-4952-B0BDBED24B25}"/>
              </a:ext>
            </a:extLst>
          </p:cNvPr>
          <p:cNvSpPr txBox="1"/>
          <p:nvPr/>
        </p:nvSpPr>
        <p:spPr>
          <a:xfrm>
            <a:off x="3546085" y="837661"/>
            <a:ext cx="806227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WELCOME TO MADRID AND ENJOY THE MEETING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FF1BB39-BCFE-5D48-52BD-179FF56E05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085" y="5155125"/>
            <a:ext cx="4103652" cy="899289"/>
          </a:xfrm>
          <a:prstGeom prst="rect">
            <a:avLst/>
          </a:prstGeom>
        </p:spPr>
      </p:pic>
      <p:sp>
        <p:nvSpPr>
          <p:cNvPr id="7" name="Isabel Castrejon, MD PhD…">
            <a:extLst>
              <a:ext uri="{FF2B5EF4-FFF2-40B4-BE49-F238E27FC236}">
                <a16:creationId xmlns:a16="http://schemas.microsoft.com/office/drawing/2014/main" id="{2C3A8DDB-5349-637C-4B3E-5AEA9D2891BD}"/>
              </a:ext>
            </a:extLst>
          </p:cNvPr>
          <p:cNvSpPr txBox="1"/>
          <p:nvPr/>
        </p:nvSpPr>
        <p:spPr>
          <a:xfrm>
            <a:off x="7787169" y="5132823"/>
            <a:ext cx="3821188" cy="11957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pPr defTabSz="1200072">
              <a:defRPr sz="1400" b="1">
                <a:solidFill>
                  <a:srgbClr val="80808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sz="1700" dirty="0">
                <a:solidFill>
                  <a:srgbClr val="002060"/>
                </a:solidFill>
              </a:rPr>
              <a:t>Isabel Castrejon, MD PhD</a:t>
            </a:r>
          </a:p>
          <a:p>
            <a:pPr defTabSz="1200072">
              <a:defRPr sz="1400">
                <a:solidFill>
                  <a:srgbClr val="80808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en-US" noProof="1">
                <a:solidFill>
                  <a:srgbClr val="002060"/>
                </a:solidFill>
              </a:rPr>
              <a:t>Co-director Center for Immuno-mediated Diseases </a:t>
            </a:r>
          </a:p>
          <a:p>
            <a:pPr defTabSz="1200072">
              <a:defRPr sz="1400">
                <a:solidFill>
                  <a:srgbClr val="80808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en-US" noProof="1">
                <a:solidFill>
                  <a:srgbClr val="002060"/>
                </a:solidFill>
              </a:rPr>
              <a:t>Associate Prof. Medicine UCM</a:t>
            </a:r>
          </a:p>
          <a:p>
            <a:pPr defTabSz="1200072">
              <a:defRPr sz="1400">
                <a:solidFill>
                  <a:srgbClr val="80808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>
                <a:solidFill>
                  <a:srgbClr val="00206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isabel.castrejon@salud.madrid.org</a:t>
            </a:r>
          </a:p>
        </p:txBody>
      </p:sp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4B5FEF84-6BD1-377C-EBD9-150B9E6D24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26210" y="6124494"/>
            <a:ext cx="466005" cy="486213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2" name="Image" descr="Image">
            <a:extLst>
              <a:ext uri="{FF2B5EF4-FFF2-40B4-BE49-F238E27FC236}">
                <a16:creationId xmlns:a16="http://schemas.microsoft.com/office/drawing/2014/main" id="{7BDBB0BC-C6B8-7EB0-CCD7-012010A82D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90428" y="6155384"/>
            <a:ext cx="1652529" cy="443896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3" name="Picture 7" descr="Picture 7">
            <a:extLst>
              <a:ext uri="{FF2B5EF4-FFF2-40B4-BE49-F238E27FC236}">
                <a16:creationId xmlns:a16="http://schemas.microsoft.com/office/drawing/2014/main" id="{B9657529-6FD7-A7B9-9218-5AF937997F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46669" y="6124494"/>
            <a:ext cx="1851094" cy="459753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6146" name="Picture 2" descr="Récord histórico del hospital Gregorio Marañón de Madrid en donantes y  trasplantes de órganos">
            <a:extLst>
              <a:ext uri="{FF2B5EF4-FFF2-40B4-BE49-F238E27FC236}">
                <a16:creationId xmlns:a16="http://schemas.microsoft.com/office/drawing/2014/main" id="{9E21C021-098A-74A1-53E9-EEF84CC61B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6085" y="1777301"/>
            <a:ext cx="5154341" cy="2899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0CC69181-72CA-E5CB-1F90-DC46B8F776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43227" y="1777301"/>
            <a:ext cx="3441912" cy="2899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7298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69A26-FD29-62C2-AC14-1F793E09D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093B9D-A0DF-2B7F-42D0-A91DF1C295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8261" y="1559314"/>
            <a:ext cx="8689976" cy="1869686"/>
          </a:xfrm>
        </p:spPr>
        <p:txBody>
          <a:bodyPr>
            <a:normAutofit/>
          </a:bodyPr>
          <a:lstStyle/>
          <a:p>
            <a:pPr algn="ctr"/>
            <a:r>
              <a:rPr lang="en-GB" sz="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Discussion of current practice of Training in Europe</a:t>
            </a:r>
            <a:r>
              <a:rPr lang="es-ES" sz="5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5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6134F72-36C5-F286-8664-A9661772A0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11551" cy="74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0111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4F3037C-FAF1-0712-2809-2654973BB4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1775" y="1646900"/>
            <a:ext cx="7266105" cy="4666681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64D992A-7DEE-258E-8B35-562090EB0F56}"/>
              </a:ext>
            </a:extLst>
          </p:cNvPr>
          <p:cNvSpPr txBox="1"/>
          <p:nvPr/>
        </p:nvSpPr>
        <p:spPr>
          <a:xfrm>
            <a:off x="5402765" y="6406596"/>
            <a:ext cx="777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 err="1"/>
              <a:t>Alunno</a:t>
            </a:r>
            <a:r>
              <a:rPr lang="es-ES" dirty="0"/>
              <a:t> A, </a:t>
            </a:r>
            <a:r>
              <a:rPr lang="es-ES" dirty="0" err="1"/>
              <a:t>Avcin</a:t>
            </a:r>
            <a:r>
              <a:rPr lang="es-ES" dirty="0"/>
              <a:t> T, </a:t>
            </a:r>
            <a:r>
              <a:rPr lang="es-ES" dirty="0" err="1"/>
              <a:t>Haines</a:t>
            </a:r>
            <a:r>
              <a:rPr lang="es-ES" dirty="0"/>
              <a:t> C, et al. Ann </a:t>
            </a:r>
            <a:r>
              <a:rPr lang="es-ES" dirty="0" err="1"/>
              <a:t>Rheum</a:t>
            </a:r>
            <a:r>
              <a:rPr lang="es-ES" dirty="0"/>
              <a:t> </a:t>
            </a:r>
            <a:r>
              <a:rPr lang="es-ES" dirty="0" err="1"/>
              <a:t>Dis</a:t>
            </a:r>
            <a:r>
              <a:rPr lang="es-ES" dirty="0"/>
              <a:t> 2023;82:1107–1113.</a:t>
            </a:r>
            <a:endParaRPr lang="en-US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1403CD3-2621-BE66-F65C-F4ABA396E9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444" y="365999"/>
            <a:ext cx="5307980" cy="2168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2649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13CE104-8160-53F0-8B2F-F7990C308B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56077" y="1733907"/>
            <a:ext cx="7315200" cy="3049970"/>
          </a:xfrm>
        </p:spPr>
        <p:txBody>
          <a:bodyPr/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B" noProof="0" dirty="0">
                <a:solidFill>
                  <a:schemeClr val="accent1">
                    <a:lumMod val="50000"/>
                  </a:schemeClr>
                </a:solidFill>
              </a:rPr>
              <a:t>Understand the current landscape of rheumatology training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B" noProof="0" dirty="0">
                <a:solidFill>
                  <a:schemeClr val="accent1">
                    <a:lumMod val="50000"/>
                  </a:schemeClr>
                </a:solidFill>
              </a:rPr>
              <a:t>Identify key challenges faced by trainees in your country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B" noProof="0" dirty="0">
                <a:solidFill>
                  <a:schemeClr val="accent1">
                    <a:lumMod val="50000"/>
                  </a:schemeClr>
                </a:solidFill>
              </a:rPr>
              <a:t>Explore innovative solutions and collaborative opportunities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CFD517B9-B207-0DB8-A4F1-638E67717F7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53679" y="810577"/>
            <a:ext cx="771999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000" noProof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Rheumatology Training in Europe: Situation, Challenges, and Opportunities</a:t>
            </a:r>
          </a:p>
        </p:txBody>
      </p:sp>
    </p:spTree>
    <p:extLst>
      <p:ext uri="{BB962C8B-B14F-4D97-AF65-F5344CB8AC3E}">
        <p14:creationId xmlns:p14="http://schemas.microsoft.com/office/powerpoint/2010/main" val="31662443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B509F0-23E2-02BB-BCBF-E89819FBE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036" y="990022"/>
            <a:ext cx="2947482" cy="2305163"/>
          </a:xfrm>
        </p:spPr>
        <p:txBody>
          <a:bodyPr/>
          <a:lstStyle/>
          <a:p>
            <a:r>
              <a:rPr lang="en-US" dirty="0"/>
              <a:t>1. CURRENT SITUATION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100630A-4E8F-FD37-4B57-8249FF840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5815" y="766997"/>
            <a:ext cx="7315200" cy="5254661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s-ES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b="1" noProof="0" dirty="0">
                <a:solidFill>
                  <a:schemeClr val="accent1">
                    <a:lumMod val="50000"/>
                  </a:schemeClr>
                </a:solidFill>
              </a:rPr>
              <a:t>Variability in training duration and structure </a:t>
            </a:r>
            <a:r>
              <a:rPr lang="en-GB" noProof="0" dirty="0">
                <a:solidFill>
                  <a:schemeClr val="accent1">
                    <a:lumMod val="50000"/>
                  </a:schemeClr>
                </a:solidFill>
              </a:rPr>
              <a:t>- How long is the rheumatology training in your country?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b="1" noProof="0" dirty="0">
                <a:solidFill>
                  <a:schemeClr val="accent1">
                    <a:lumMod val="50000"/>
                  </a:schemeClr>
                </a:solidFill>
              </a:rPr>
              <a:t>Differences in curriculum and exposure (e.g., MSK ultrasound, </a:t>
            </a:r>
            <a:r>
              <a:rPr lang="en-GB" b="1" noProof="0" dirty="0" err="1">
                <a:solidFill>
                  <a:schemeClr val="accent1">
                    <a:lumMod val="50000"/>
                  </a:schemeClr>
                </a:solidFill>
              </a:rPr>
              <a:t>pediatric</a:t>
            </a:r>
            <a:r>
              <a:rPr lang="en-GB" b="1" noProof="0" dirty="0">
                <a:solidFill>
                  <a:schemeClr val="accent1">
                    <a:lumMod val="50000"/>
                  </a:schemeClr>
                </a:solidFill>
              </a:rPr>
              <a:t> rheumatology) </a:t>
            </a:r>
            <a:r>
              <a:rPr lang="en-GB" noProof="0" dirty="0">
                <a:solidFill>
                  <a:schemeClr val="accent1">
                    <a:lumMod val="50000"/>
                  </a:schemeClr>
                </a:solidFill>
              </a:rPr>
              <a:t>- What is the balance between clinical work, theory, and research?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b="1" noProof="0" dirty="0">
                <a:solidFill>
                  <a:schemeClr val="accent1">
                    <a:lumMod val="50000"/>
                  </a:schemeClr>
                </a:solidFill>
              </a:rPr>
              <a:t>Recognition of rheumatology specialization across borders </a:t>
            </a:r>
            <a:r>
              <a:rPr lang="en-GB" noProof="0" dirty="0">
                <a:solidFill>
                  <a:schemeClr val="accent1">
                    <a:lumMod val="50000"/>
                  </a:schemeClr>
                </a:solidFill>
              </a:rPr>
              <a:t>- Are there standardized assessments?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noProof="0" dirty="0">
                <a:solidFill>
                  <a:schemeClr val="accent1">
                    <a:lumMod val="50000"/>
                  </a:schemeClr>
                </a:solidFill>
              </a:rPr>
              <a:t>Role of UEMS and EULAR in standardization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1212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06E7F-08A0-5EA6-0D25-CE73B1B3C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895F2D-EFE6-8282-4C31-A95DCEAC9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978" y="733544"/>
            <a:ext cx="2947482" cy="2305163"/>
          </a:xfrm>
        </p:spPr>
        <p:txBody>
          <a:bodyPr/>
          <a:lstStyle/>
          <a:p>
            <a:r>
              <a:rPr lang="en-US" dirty="0"/>
              <a:t>2. KEY CHALLENGES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FEEA69-77B8-F734-B6F9-9FD94A7705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14038"/>
            <a:ext cx="7315200" cy="5307981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are the biggest difficulties faced during training?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 there adequate mentorship and supervision?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 is clinical and procedural competence (e.g., joint injections) assessed?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There is enough multidisciplinary interaction?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 rheumatology workforce shortages and potential burnout can impact training?</a:t>
            </a:r>
          </a:p>
          <a:p>
            <a:pPr>
              <a:buFont typeface="Arial" panose="020B0604020202020204" pitchFamily="34" charset="0"/>
              <a:buChar char="•"/>
            </a:pP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b="1" noProof="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1992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F1759-B416-69FD-9AA3-5D2496B6F5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BF9770-5B07-9D7D-7CD6-481720CD0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1" y="800453"/>
            <a:ext cx="3311912" cy="2305163"/>
          </a:xfrm>
        </p:spPr>
        <p:txBody>
          <a:bodyPr>
            <a:normAutofit/>
          </a:bodyPr>
          <a:lstStyle/>
          <a:p>
            <a:r>
              <a:rPr lang="en-US" sz="3200" dirty="0"/>
              <a:t>3. </a:t>
            </a:r>
            <a:r>
              <a:rPr lang="en-US" sz="3000" dirty="0"/>
              <a:t>OPPORTUNITIES AND STRENGTHS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1C5B10B-9241-A60B-D2B7-4C3A7FCE4C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655486"/>
            <a:ext cx="7594186" cy="543308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s-ES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b="1" noProof="0" dirty="0">
                <a:solidFill>
                  <a:schemeClr val="accent1">
                    <a:lumMod val="50000"/>
                  </a:schemeClr>
                </a:solidFill>
              </a:rPr>
              <a:t>Competency-based vs. time-based training </a:t>
            </a:r>
            <a:r>
              <a:rPr lang="en-GB" noProof="0" dirty="0">
                <a:solidFill>
                  <a:schemeClr val="accent1">
                    <a:lumMod val="50000"/>
                  </a:schemeClr>
                </a:solidFill>
              </a:rPr>
              <a:t>- What changes would you make to the actual curriculum in your country?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b="1" noProof="0" dirty="0">
                <a:solidFill>
                  <a:schemeClr val="accent1">
                    <a:lumMod val="50000"/>
                  </a:schemeClr>
                </a:solidFill>
              </a:rPr>
              <a:t>Regular feedback and portfolio systems </a:t>
            </a:r>
            <a:r>
              <a:rPr lang="en-GB" noProof="0" dirty="0">
                <a:solidFill>
                  <a:schemeClr val="accent1">
                    <a:lumMod val="50000"/>
                  </a:schemeClr>
                </a:solidFill>
              </a:rPr>
              <a:t>- Are trainees fairly and regularly evaluated?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noProof="0" dirty="0">
                <a:solidFill>
                  <a:schemeClr val="accent1">
                    <a:lumMod val="50000"/>
                  </a:schemeClr>
                </a:solidFill>
              </a:rPr>
              <a:t>What’s one thing your country does well in training? Are multidisciplinary clinics part of your training?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noProof="0" dirty="0">
                <a:solidFill>
                  <a:schemeClr val="accent1">
                    <a:lumMod val="50000"/>
                  </a:schemeClr>
                </a:solidFill>
              </a:rPr>
              <a:t>What</a:t>
            </a:r>
            <a:r>
              <a:rPr lang="en-GB" b="1" noProof="0" dirty="0">
                <a:solidFill>
                  <a:schemeClr val="accent1">
                    <a:lumMod val="50000"/>
                  </a:schemeClr>
                </a:solidFill>
              </a:rPr>
              <a:t> innovations </a:t>
            </a:r>
            <a:r>
              <a:rPr lang="en-GB" noProof="0" dirty="0">
                <a:solidFill>
                  <a:schemeClr val="accent1">
                    <a:lumMod val="50000"/>
                  </a:schemeClr>
                </a:solidFill>
              </a:rPr>
              <a:t>have been successfully implemented in your country?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noProof="0" dirty="0">
                <a:solidFill>
                  <a:schemeClr val="accent1">
                    <a:lumMod val="50000"/>
                  </a:schemeClr>
                </a:solidFill>
              </a:rPr>
              <a:t>Digital learning and simulation tools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noProof="0" dirty="0">
                <a:solidFill>
                  <a:schemeClr val="accent1">
                    <a:lumMod val="50000"/>
                  </a:schemeClr>
                </a:solidFill>
              </a:rPr>
              <a:t>International fellowships and exchanges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noProof="0" dirty="0">
                <a:solidFill>
                  <a:schemeClr val="accent1">
                    <a:lumMod val="50000"/>
                  </a:schemeClr>
                </a:solidFill>
              </a:rPr>
              <a:t>National society support in some countries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4969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F6383D-653F-713D-2043-6BCE1C2C6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312" y="1062443"/>
            <a:ext cx="2947482" cy="2098865"/>
          </a:xfrm>
        </p:spPr>
        <p:txBody>
          <a:bodyPr/>
          <a:lstStyle/>
          <a:p>
            <a:r>
              <a:rPr lang="en-US" dirty="0"/>
              <a:t>FINAL THOUGHTS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F62A84B-4C65-2D03-3337-DA89AD632A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862306" y="5855052"/>
            <a:ext cx="4329694" cy="807720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THANK YOU FOR THE DISCUSSION!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BD4E317-2E10-D3D0-0E36-991D44905B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33734" y="1196258"/>
            <a:ext cx="8141954" cy="414517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noProof="0" dirty="0"/>
              <a:t>Training quality affects future care quality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noProof="0" dirty="0"/>
              <a:t>Sharing ideas leads to shared progress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noProof="0" dirty="0"/>
              <a:t>Moving toward a more homogeneous European curriculum with EULAR and UEMS support: reality vs dream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noProof="0" dirty="0"/>
              <a:t>We need to incorporate trainee-led advocacy and feedback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noProof="0" dirty="0"/>
              <a:t>Continuous dialogue is key to growth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224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Marco">
  <a:themeElements>
    <a:clrScheme name="Marco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Marco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arco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94900BABD61B4BAC2F245EDF4ED39E" ma:contentTypeVersion="13" ma:contentTypeDescription="Create a new document." ma:contentTypeScope="" ma:versionID="c4ac4cc19ec2fd821d8ee0cffd700213">
  <xsd:schema xmlns:xsd="http://www.w3.org/2001/XMLSchema" xmlns:xs="http://www.w3.org/2001/XMLSchema" xmlns:p="http://schemas.microsoft.com/office/2006/metadata/properties" xmlns:ns2="83bd27bf-f23a-4764-ba48-893866d47e01" xmlns:ns3="cd7455a3-4a59-4a73-9e70-409757b3c8a1" targetNamespace="http://schemas.microsoft.com/office/2006/metadata/properties" ma:root="true" ma:fieldsID="d772538a9937c808c56e73c70051e2a9" ns2:_="" ns3:_="">
    <xsd:import namespace="83bd27bf-f23a-4764-ba48-893866d47e01"/>
    <xsd:import namespace="cd7455a3-4a59-4a73-9e70-409757b3c8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bd27bf-f23a-4764-ba48-893866d47e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6de6d2fa-23a7-45f3-a64a-563df53bb5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7455a3-4a59-4a73-9e70-409757b3c8a1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b1efa4d1-760a-4f09-868e-fc619fd5e590}" ma:internalName="TaxCatchAll" ma:showField="CatchAllData" ma:web="cd7455a3-4a59-4a73-9e70-409757b3c8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3bd27bf-f23a-4764-ba48-893866d47e01">
      <Terms xmlns="http://schemas.microsoft.com/office/infopath/2007/PartnerControls"/>
    </lcf76f155ced4ddcb4097134ff3c332f>
    <TaxCatchAll xmlns="cd7455a3-4a59-4a73-9e70-409757b3c8a1" xsi:nil="true"/>
  </documentManagement>
</p:properties>
</file>

<file path=customXml/itemProps1.xml><?xml version="1.0" encoding="utf-8"?>
<ds:datastoreItem xmlns:ds="http://schemas.openxmlformats.org/officeDocument/2006/customXml" ds:itemID="{87D2898A-F706-4717-A3C4-FEF772FC4A71}"/>
</file>

<file path=customXml/itemProps2.xml><?xml version="1.0" encoding="utf-8"?>
<ds:datastoreItem xmlns:ds="http://schemas.openxmlformats.org/officeDocument/2006/customXml" ds:itemID="{0B71D2A9-554E-41FE-BA4D-0B474C56F6EC}"/>
</file>

<file path=customXml/itemProps3.xml><?xml version="1.0" encoding="utf-8"?>
<ds:datastoreItem xmlns:ds="http://schemas.openxmlformats.org/officeDocument/2006/customXml" ds:itemID="{F08065D6-96D1-436A-82F8-2AF1CBEF3501}"/>
</file>

<file path=docProps/app.xml><?xml version="1.0" encoding="utf-8"?>
<Properties xmlns="http://schemas.openxmlformats.org/officeDocument/2006/extended-properties" xmlns:vt="http://schemas.openxmlformats.org/officeDocument/2006/docPropsVTypes">
  <Template>{8670CAA8-8330-CD4B-A8C1-3055CB27EF9C}tf10001124</Template>
  <TotalTime>1615</TotalTime>
  <Words>433</Words>
  <Application>Microsoft Office PowerPoint</Application>
  <PresentationFormat>Widescreen</PresentationFormat>
  <Paragraphs>58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Corbel</vt:lpstr>
      <vt:lpstr>Wingdings 2</vt:lpstr>
      <vt:lpstr>Marco</vt:lpstr>
      <vt:lpstr>UEMS – RHEUMATOLOGY ANNUAL MEETING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Discussion of current practice of Training in Europe </vt:lpstr>
      <vt:lpstr>PowerPoint Presentation</vt:lpstr>
      <vt:lpstr>Rheumatology Training in Europe: Situation, Challenges, and Opportunities</vt:lpstr>
      <vt:lpstr>1. CURRENT SITUATION</vt:lpstr>
      <vt:lpstr>2. KEY CHALLENGES</vt:lpstr>
      <vt:lpstr>3. OPPORTUNITIES AND STRENGTHS</vt:lpstr>
      <vt:lpstr>FINAL THOUGHTS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Isabel Castrejon</dc:creator>
  <cp:lastModifiedBy>Sandrine Tshimbulu</cp:lastModifiedBy>
  <cp:revision>27</cp:revision>
  <dcterms:created xsi:type="dcterms:W3CDTF">2024-11-05T19:36:06Z</dcterms:created>
  <dcterms:modified xsi:type="dcterms:W3CDTF">2025-05-09T07:31:14Z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0x0101004194900BABD61B4BAC2F245EDF4ED39E</vt:lpwstr>
  </property>
</Properties>
</file>